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3801" r:id="rId2"/>
  </p:sldMasterIdLst>
  <p:notesMasterIdLst>
    <p:notesMasterId r:id="rId33"/>
  </p:notesMasterIdLst>
  <p:handoutMasterIdLst>
    <p:handoutMasterId r:id="rId34"/>
  </p:handoutMasterIdLst>
  <p:sldIdLst>
    <p:sldId id="426" r:id="rId3"/>
    <p:sldId id="504" r:id="rId4"/>
    <p:sldId id="509" r:id="rId5"/>
    <p:sldId id="526" r:id="rId6"/>
    <p:sldId id="480" r:id="rId7"/>
    <p:sldId id="481" r:id="rId8"/>
    <p:sldId id="482" r:id="rId9"/>
    <p:sldId id="528" r:id="rId10"/>
    <p:sldId id="529" r:id="rId11"/>
    <p:sldId id="530" r:id="rId12"/>
    <p:sldId id="531" r:id="rId13"/>
    <p:sldId id="52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524" r:id="rId23"/>
    <p:sldId id="491" r:id="rId24"/>
    <p:sldId id="492" r:id="rId25"/>
    <p:sldId id="525" r:id="rId26"/>
    <p:sldId id="493" r:id="rId27"/>
    <p:sldId id="494" r:id="rId28"/>
    <p:sldId id="505" r:id="rId29"/>
    <p:sldId id="506" r:id="rId30"/>
    <p:sldId id="515" r:id="rId31"/>
    <p:sldId id="527" r:id="rId32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1F497D"/>
    <a:srgbClr val="FFFF00"/>
    <a:srgbClr val="C4C4C4"/>
    <a:srgbClr val="FFFFFF"/>
    <a:srgbClr val="000000"/>
    <a:srgbClr val="EEECE1"/>
    <a:srgbClr val="AFD6A6"/>
    <a:srgbClr val="B6CBB1"/>
    <a:srgbClr val="A2D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381" autoAdjust="0"/>
    <p:restoredTop sz="97542" autoAdjust="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876"/>
    </p:cViewPr>
  </p:sorterViewPr>
  <p:notesViewPr>
    <p:cSldViewPr snapToGrid="0">
      <p:cViewPr varScale="1">
        <p:scale>
          <a:sx n="82" d="100"/>
          <a:sy n="82" d="100"/>
        </p:scale>
        <p:origin x="-3096" y="-78"/>
      </p:cViewPr>
      <p:guideLst>
        <p:guide orient="horz" pos="3024"/>
        <p:guide pos="2304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171359" cy="4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4" rIns="97107" bIns="48554" numCol="1" anchor="t" anchorCtr="0" compatLnSpc="1">
            <a:prstTxWarp prst="textNoShape">
              <a:avLst/>
            </a:prstTxWarp>
          </a:bodyPr>
          <a:lstStyle>
            <a:lvl1pPr algn="l" defTabSz="972146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842" y="2"/>
            <a:ext cx="3171358" cy="4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4" rIns="97107" bIns="48554" numCol="1" anchor="t" anchorCtr="0" compatLnSpc="1">
            <a:prstTxWarp prst="textNoShape">
              <a:avLst/>
            </a:prstTxWarp>
          </a:bodyPr>
          <a:lstStyle>
            <a:lvl1pPr algn="r" defTabSz="972146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117853"/>
            <a:ext cx="3171359" cy="4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4" rIns="97107" bIns="48554" numCol="1" anchor="b" anchorCtr="0" compatLnSpc="1">
            <a:prstTxWarp prst="textNoShape">
              <a:avLst/>
            </a:prstTxWarp>
          </a:bodyPr>
          <a:lstStyle>
            <a:lvl1pPr algn="l" defTabSz="972146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842" y="9117853"/>
            <a:ext cx="3171358" cy="4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4" rIns="97107" bIns="48554" numCol="1" anchor="b" anchorCtr="0" compatLnSpc="1">
            <a:prstTxWarp prst="textNoShape">
              <a:avLst/>
            </a:prstTxWarp>
          </a:bodyPr>
          <a:lstStyle>
            <a:lvl1pPr algn="r" defTabSz="972146">
              <a:defRPr sz="1200" smtClean="0"/>
            </a:lvl1pPr>
          </a:lstStyle>
          <a:p>
            <a:pPr>
              <a:defRPr/>
            </a:pPr>
            <a:fld id="{0EB95287-564A-46BF-9F6B-451ECFA9D8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39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171359" cy="4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4" rIns="97107" bIns="48554" numCol="1" anchor="t" anchorCtr="0" compatLnSpc="1">
            <a:prstTxWarp prst="textNoShape">
              <a:avLst/>
            </a:prstTxWarp>
          </a:bodyPr>
          <a:lstStyle>
            <a:lvl1pPr algn="l" defTabSz="972146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842" y="2"/>
            <a:ext cx="3171358" cy="4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4" rIns="97107" bIns="48554" numCol="1" anchor="t" anchorCtr="0" compatLnSpc="1">
            <a:prstTxWarp prst="textNoShape">
              <a:avLst/>
            </a:prstTxWarp>
          </a:bodyPr>
          <a:lstStyle>
            <a:lvl1pPr algn="r" defTabSz="972146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38250" y="728663"/>
            <a:ext cx="4838700" cy="3629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803" y="4598385"/>
            <a:ext cx="5363595" cy="427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4" rIns="97107" bIns="485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17853"/>
            <a:ext cx="3171359" cy="4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4" rIns="97107" bIns="48554" numCol="1" anchor="b" anchorCtr="0" compatLnSpc="1">
            <a:prstTxWarp prst="textNoShape">
              <a:avLst/>
            </a:prstTxWarp>
          </a:bodyPr>
          <a:lstStyle>
            <a:lvl1pPr algn="l" defTabSz="972146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842" y="9117853"/>
            <a:ext cx="3171358" cy="4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7" tIns="48554" rIns="97107" bIns="48554" numCol="1" anchor="b" anchorCtr="0" compatLnSpc="1">
            <a:prstTxWarp prst="textNoShape">
              <a:avLst/>
            </a:prstTxWarp>
          </a:bodyPr>
          <a:lstStyle>
            <a:lvl1pPr algn="r" defTabSz="972146">
              <a:defRPr sz="1200" smtClean="0"/>
            </a:lvl1pPr>
          </a:lstStyle>
          <a:p>
            <a:pPr>
              <a:defRPr/>
            </a:pPr>
            <a:fld id="{03F63E80-715D-4489-8A45-37C8FFB17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104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F63E80-715D-4489-8A45-37C8FFB1793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15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36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52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768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eaLnBrk="1" hangingPunct="1"/>
            <a:r>
              <a:rPr lang="es-ES" smtClean="0">
                <a:latin typeface="Arial" charset="0"/>
              </a:rPr>
              <a:t>1) El diablo nos da cinco millones de dólares, pero él toma nuestras almas.</a:t>
            </a:r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4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00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19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eaLnBrk="1" hangingPunct="1"/>
            <a:r>
              <a:rPr lang="es-ES" smtClean="0">
                <a:latin typeface="Arial" charset="0"/>
              </a:rPr>
              <a:t>1) Después, esto es el tiempo para el trabajo difícil.</a:t>
            </a:r>
          </a:p>
          <a:p>
            <a:pPr eaLnBrk="1" hangingPunct="1"/>
            <a:r>
              <a:rPr lang="es-ES" smtClean="0">
                <a:latin typeface="Arial" charset="0"/>
              </a:rPr>
              <a:t>2) Voy al trabajo muy temprano por la mañana.</a:t>
            </a:r>
          </a:p>
          <a:p>
            <a:pPr eaLnBrk="1" hangingPunct="1"/>
            <a:r>
              <a:rPr lang="es-ES" smtClean="0">
                <a:latin typeface="Arial" charset="0"/>
              </a:rPr>
              <a:t>3) Entonces, trabajo hasta muy tarde por la noche hasta que yo esté cansado.</a:t>
            </a:r>
          </a:p>
          <a:p>
            <a:pPr eaLnBrk="1" hangingPunct="1"/>
            <a:r>
              <a:rPr lang="es-ES" smtClean="0">
                <a:latin typeface="Arial" charset="0"/>
              </a:rPr>
              <a:t>4) Generalmente, trabajo siete días por semana.</a:t>
            </a:r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79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CAF61-2C7D-484F-99A4-C0047F9A26F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71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en-US" sz="1400"/>
              <a:t>1) Nosotros estamos vivos todavía con mucho trabaj0 - por el momento</a:t>
            </a:r>
            <a:endParaRPr lang="es-ES" altLang="en-US" sz="1300">
              <a:solidFill>
                <a:schemeClr val="bg2"/>
              </a:solidFill>
            </a:endParaRPr>
          </a:p>
          <a:p>
            <a:r>
              <a:rPr lang="es-ES" altLang="en-US" sz="1300"/>
              <a:t>2) Nos disponemos a fabricar.</a:t>
            </a:r>
          </a:p>
          <a:p>
            <a:r>
              <a:rPr lang="es-ES" altLang="en-US" sz="1300"/>
              <a:t>3) Tenemos a quince empleados.</a:t>
            </a:r>
          </a:p>
          <a:p>
            <a:r>
              <a:rPr lang="es-ES" altLang="en-US" sz="1300"/>
              <a:t>4) Nosotros vamos a estar en televisión en el programa llamado ‘Curious’.</a:t>
            </a:r>
            <a:endParaRPr lang="en-US" altLang="en-US" sz="1300"/>
          </a:p>
          <a:p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072223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910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29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816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arenR"/>
            </a:pPr>
            <a:r>
              <a:rPr lang="es-ES" smtClean="0">
                <a:latin typeface="Arial" charset="0"/>
              </a:rPr>
              <a:t> Construimos una f</a:t>
            </a:r>
            <a:r>
              <a:rPr lang="es-ES" smtClean="0">
                <a:latin typeface="Arial" charset="0"/>
                <a:cs typeface="Arial" charset="0"/>
              </a:rPr>
              <a:t>á</a:t>
            </a:r>
            <a:r>
              <a:rPr lang="es-ES" smtClean="0">
                <a:latin typeface="Arial" charset="0"/>
              </a:rPr>
              <a:t>brica. </a:t>
            </a:r>
          </a:p>
          <a:p>
            <a:pPr marL="228600" indent="-228600" eaLnBrk="1" hangingPunct="1">
              <a:buFontTx/>
              <a:buAutoNum type="arabicParenR"/>
            </a:pPr>
            <a:r>
              <a:rPr lang="es-ES" smtClean="0">
                <a:latin typeface="Arial" charset="0"/>
              </a:rPr>
              <a:t> y tuvo una apertura grande a la que muchos políticos importantes fueron. </a:t>
            </a:r>
          </a:p>
          <a:p>
            <a:pPr marL="228600" indent="-228600" eaLnBrk="1" hangingPunct="1"/>
            <a:endParaRPr lang="es-ES" smtClean="0">
              <a:latin typeface="Arial" charset="0"/>
            </a:endParaRPr>
          </a:p>
          <a:p>
            <a:pPr marL="228600" indent="-228600" eaLnBrk="1" hangingPunct="1">
              <a:buFontTx/>
              <a:buAutoNum type="arabicParenR"/>
            </a:pPr>
            <a:r>
              <a:rPr lang="es-ES" smtClean="0">
                <a:latin typeface="Arial" charset="0"/>
              </a:rPr>
              <a:t> We build a manufacturing facility.</a:t>
            </a:r>
          </a:p>
          <a:p>
            <a:pPr marL="228600" indent="-228600" eaLnBrk="1" hangingPunct="1">
              <a:buFontTx/>
              <a:buAutoNum type="arabicParenR"/>
            </a:pPr>
            <a:r>
              <a:rPr lang="es-ES" smtClean="0">
                <a:latin typeface="Arial" charset="0"/>
              </a:rPr>
              <a:t> and had a grand openning at which many high level policitians attended.</a:t>
            </a:r>
          </a:p>
        </p:txBody>
      </p:sp>
    </p:spTree>
    <p:extLst>
      <p:ext uri="{BB962C8B-B14F-4D97-AF65-F5344CB8AC3E}">
        <p14:creationId xmlns:p14="http://schemas.microsoft.com/office/powerpoint/2010/main" val="3483857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s-ES" smtClean="0">
                <a:latin typeface="Arial" charset="0"/>
              </a:rPr>
              <a:t>1) Entonces, contratamos m</a:t>
            </a:r>
            <a:r>
              <a:rPr lang="es-ES" smtClean="0">
                <a:latin typeface="Arial" charset="0"/>
                <a:cs typeface="Arial" charset="0"/>
              </a:rPr>
              <a:t>á</a:t>
            </a:r>
            <a:r>
              <a:rPr lang="es-ES" smtClean="0">
                <a:latin typeface="Arial" charset="0"/>
              </a:rPr>
              <a:t>s personas.</a:t>
            </a:r>
          </a:p>
          <a:p>
            <a:pPr eaLnBrk="1" hangingPunct="1"/>
            <a:endParaRPr lang="es-ES" smtClean="0">
              <a:latin typeface="Arial" charset="0"/>
            </a:endParaRPr>
          </a:p>
          <a:p>
            <a:pPr eaLnBrk="1" hangingPunct="1"/>
            <a:r>
              <a:rPr lang="es-ES" smtClean="0">
                <a:latin typeface="Arial" charset="0"/>
              </a:rPr>
              <a:t>1) Then, we hire more people.</a:t>
            </a:r>
          </a:p>
        </p:txBody>
      </p:sp>
    </p:spTree>
    <p:extLst>
      <p:ext uri="{BB962C8B-B14F-4D97-AF65-F5344CB8AC3E}">
        <p14:creationId xmlns:p14="http://schemas.microsoft.com/office/powerpoint/2010/main" val="1535443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arenR"/>
            </a:pPr>
            <a:r>
              <a:rPr lang="es-ES" smtClean="0">
                <a:latin typeface="Arial" charset="0"/>
              </a:rPr>
              <a:t>Nuestra tecnología tiene cinco veces más densidad que la energía de las baterías de litio-i</a:t>
            </a:r>
            <a:r>
              <a:rPr lang="es-ES" smtClean="0">
                <a:latin typeface="Arial" charset="0"/>
                <a:cs typeface="Arial" charset="0"/>
              </a:rPr>
              <a:t>ó</a:t>
            </a:r>
            <a:r>
              <a:rPr lang="es-ES" smtClean="0">
                <a:latin typeface="Arial" charset="0"/>
              </a:rPr>
              <a:t>n. </a:t>
            </a:r>
          </a:p>
          <a:p>
            <a:pPr marL="228600" indent="-228600" eaLnBrk="1" hangingPunct="1">
              <a:buFontTx/>
              <a:buAutoNum type="arabicParenR"/>
            </a:pPr>
            <a:r>
              <a:rPr lang="es-ES" smtClean="0">
                <a:latin typeface="Arial" charset="0"/>
              </a:rPr>
              <a:t>Por ejemplo, si su computadora puede operar por cinco horas con una batería, operará por un día con nuestra fuel cell.</a:t>
            </a:r>
            <a:endParaRPr lang="en-US" smtClean="0">
              <a:latin typeface="Arial" charset="0"/>
            </a:endParaRPr>
          </a:p>
          <a:p>
            <a:pPr marL="228600" indent="-228600" eaLnBrk="1" hangingPunct="1">
              <a:buFontTx/>
              <a:buAutoNum type="arabicParenR"/>
            </a:pPr>
            <a:endParaRPr lang="en-US" smtClean="0">
              <a:latin typeface="Arial" charset="0"/>
            </a:endParaRPr>
          </a:p>
          <a:p>
            <a:pPr marL="228600" indent="-228600" eaLnBrk="1" hangingPunct="1"/>
            <a:r>
              <a:rPr lang="en-US" smtClean="0">
                <a:latin typeface="Arial" charset="0"/>
              </a:rPr>
              <a:t>1) Our technology has five times the energy density of lithium-ion batteries.</a:t>
            </a:r>
          </a:p>
          <a:p>
            <a:pPr marL="228600" indent="-228600" eaLnBrk="1" hangingPunct="1"/>
            <a:r>
              <a:rPr lang="en-US" smtClean="0">
                <a:latin typeface="Arial" charset="0"/>
              </a:rPr>
              <a:t>2) For example, if your computer can operate for 5 hours on a battery, it will run for 1 day on our fuel cell. </a:t>
            </a:r>
          </a:p>
          <a:p>
            <a:pPr marL="228600" indent="-228600" eaLnBrk="1" hangingPunct="1"/>
            <a:endParaRPr lang="en-US" smtClean="0">
              <a:latin typeface="Arial" charset="0"/>
            </a:endParaRPr>
          </a:p>
          <a:p>
            <a:pPr marL="228600" indent="-228600" eaLnBrk="1" hangingPunct="1"/>
            <a:r>
              <a:rPr lang="en-US" smtClean="0">
                <a:latin typeface="Arial" charset="0"/>
              </a:rPr>
              <a:t>kilovatio-hora por kilogramo</a:t>
            </a:r>
          </a:p>
        </p:txBody>
      </p:sp>
    </p:spTree>
    <p:extLst>
      <p:ext uri="{BB962C8B-B14F-4D97-AF65-F5344CB8AC3E}">
        <p14:creationId xmlns:p14="http://schemas.microsoft.com/office/powerpoint/2010/main" val="1841802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marL="228600" indent="-228600"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94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2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B43C388-F2F6-4B9E-AAB1-78C408A44897}" type="slidenum">
              <a:rPr lang="en-US" sz="1200" b="0" smtClean="0"/>
              <a:pPr eaLnBrk="1" hangingPunct="1"/>
              <a:t>8</a:t>
            </a:fld>
            <a:endParaRPr lang="en-US" sz="1200" b="0" smtClean="0"/>
          </a:p>
        </p:txBody>
      </p:sp>
      <p:sp>
        <p:nvSpPr>
          <p:cNvPr id="69635" name="Rectangle 7"/>
          <p:cNvSpPr txBox="1">
            <a:spLocks noGrp="1" noChangeArrowheads="1"/>
          </p:cNvSpPr>
          <p:nvPr/>
        </p:nvSpPr>
        <p:spPr bwMode="auto">
          <a:xfrm>
            <a:off x="3970338" y="8828088"/>
            <a:ext cx="30384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2" tIns="46565" rIns="93132" bIns="46565" anchor="b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990C0D23-59E9-4F1A-82F8-C6B3CACF7D87}" type="slidenum">
              <a:rPr lang="en-US" sz="1100" b="0"/>
              <a:pPr algn="r" eaLnBrk="1" hangingPunct="1"/>
              <a:t>8</a:t>
            </a:fld>
            <a:endParaRPr lang="en-US" sz="1100" b="0"/>
          </a:p>
        </p:txBody>
      </p:sp>
      <p:sp>
        <p:nvSpPr>
          <p:cNvPr id="696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7738"/>
          </a:xfrm>
          <a:ln/>
        </p:spPr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2" tIns="46565" rIns="93132" bIns="46565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578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2C90397-5C50-432D-A155-D75379762208}" type="slidenum">
              <a:rPr lang="en-US" sz="1200" b="0" smtClean="0"/>
              <a:pPr eaLnBrk="1" hangingPunct="1"/>
              <a:t>9</a:t>
            </a:fld>
            <a:endParaRPr lang="en-US" sz="1200" b="0" smtClean="0"/>
          </a:p>
        </p:txBody>
      </p:sp>
      <p:sp>
        <p:nvSpPr>
          <p:cNvPr id="70659" name="Rectangle 7"/>
          <p:cNvSpPr txBox="1">
            <a:spLocks noGrp="1" noChangeArrowheads="1"/>
          </p:cNvSpPr>
          <p:nvPr/>
        </p:nvSpPr>
        <p:spPr bwMode="auto">
          <a:xfrm>
            <a:off x="3970338" y="8828088"/>
            <a:ext cx="30384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2" tIns="46565" rIns="93132" bIns="46565" anchor="b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32A04AB2-F6CE-4F5C-9636-3187F640D6F8}" type="slidenum">
              <a:rPr lang="en-US" sz="1100" b="0"/>
              <a:pPr algn="r" eaLnBrk="1" hangingPunct="1"/>
              <a:t>9</a:t>
            </a:fld>
            <a:endParaRPr lang="en-US" sz="1100" b="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7738"/>
          </a:xfrm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2" tIns="46565" rIns="93132" bIns="46565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828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241256-DEFE-40C2-81E6-73B44ADFC7A6}" type="slidenum">
              <a:rPr lang="en-US" sz="1200" b="0" smtClean="0"/>
              <a:pPr eaLnBrk="1" hangingPunct="1"/>
              <a:t>10</a:t>
            </a:fld>
            <a:endParaRPr lang="en-US" sz="1200" b="0" smtClean="0"/>
          </a:p>
        </p:txBody>
      </p:sp>
      <p:sp>
        <p:nvSpPr>
          <p:cNvPr id="71683" name="Rectangle 7"/>
          <p:cNvSpPr txBox="1">
            <a:spLocks noGrp="1" noChangeArrowheads="1"/>
          </p:cNvSpPr>
          <p:nvPr/>
        </p:nvSpPr>
        <p:spPr bwMode="auto">
          <a:xfrm>
            <a:off x="3970338" y="8828088"/>
            <a:ext cx="30384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2" tIns="46565" rIns="93132" bIns="46565" anchor="b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9EF38E5-4A09-4DB3-8504-B4F7DF063C10}" type="slidenum">
              <a:rPr lang="en-US" sz="1100" b="0"/>
              <a:pPr algn="r" eaLnBrk="1" hangingPunct="1"/>
              <a:t>10</a:t>
            </a:fld>
            <a:endParaRPr lang="en-US" sz="1100" b="0"/>
          </a:p>
        </p:txBody>
      </p:sp>
      <p:sp>
        <p:nvSpPr>
          <p:cNvPr id="716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7738"/>
          </a:xfrm>
          <a:ln/>
        </p:spPr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2" tIns="46565" rIns="93132" bIns="46565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83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567A8D4-4551-4385-A143-79F6A5C76BF6}" type="slidenum">
              <a:rPr lang="en-US" sz="1200" b="0" smtClean="0"/>
              <a:pPr eaLnBrk="1" hangingPunct="1"/>
              <a:t>11</a:t>
            </a:fld>
            <a:endParaRPr lang="en-US" sz="1200" b="0" smtClean="0"/>
          </a:p>
        </p:txBody>
      </p:sp>
      <p:sp>
        <p:nvSpPr>
          <p:cNvPr id="78851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38D2CE4B-4316-4221-A4DF-15250E1544A0}" type="slidenum">
              <a:rPr lang="en-US" sz="1200" b="0"/>
              <a:pPr algn="r" eaLnBrk="1" hangingPunct="1"/>
              <a:t>11</a:t>
            </a:fld>
            <a:endParaRPr lang="en-US" sz="1200" b="0"/>
          </a:p>
        </p:txBody>
      </p:sp>
      <p:sp>
        <p:nvSpPr>
          <p:cNvPr id="78852" name="Rectangle 7"/>
          <p:cNvSpPr txBox="1">
            <a:spLocks noGrp="1" noChangeArrowheads="1"/>
          </p:cNvSpPr>
          <p:nvPr/>
        </p:nvSpPr>
        <p:spPr bwMode="auto">
          <a:xfrm>
            <a:off x="3970338" y="8828088"/>
            <a:ext cx="30384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2" tIns="46565" rIns="93132" bIns="46565" anchor="b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72F450E-5B0C-4B20-A2A1-C7D978A1FF86}" type="slidenum">
              <a:rPr lang="en-US" sz="1100" b="0"/>
              <a:pPr algn="r" eaLnBrk="1" hangingPunct="1"/>
              <a:t>11</a:t>
            </a:fld>
            <a:endParaRPr lang="en-US" sz="1100" b="0"/>
          </a:p>
        </p:txBody>
      </p:sp>
      <p:sp>
        <p:nvSpPr>
          <p:cNvPr id="788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7738"/>
          </a:xfrm>
          <a:ln/>
        </p:spPr>
      </p:sp>
      <p:sp>
        <p:nvSpPr>
          <p:cNvPr id="788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32" tIns="46565" rIns="93132" bIns="46565"/>
          <a:lstStyle/>
          <a:p>
            <a:pPr eaLnBrk="1" hangingPunct="1"/>
            <a:r>
              <a:rPr lang="en-US" dirty="0" smtClean="0"/>
              <a:t>To much on a this slide</a:t>
            </a:r>
          </a:p>
          <a:p>
            <a:pPr eaLnBrk="1" hangingPunct="1"/>
            <a:r>
              <a:rPr lang="en-US" dirty="0" smtClean="0"/>
              <a:t>Keep discovery, </a:t>
            </a:r>
            <a:r>
              <a:rPr lang="en-US" dirty="0" err="1" smtClean="0"/>
              <a:t>achilles</a:t>
            </a:r>
            <a:endParaRPr lang="en-US" dirty="0" smtClean="0"/>
          </a:p>
          <a:p>
            <a:pPr eaLnBrk="1" hangingPunct="1"/>
            <a:r>
              <a:rPr lang="en-US" dirty="0" smtClean="0"/>
              <a:t>Lose electrolyte or ion species</a:t>
            </a:r>
          </a:p>
        </p:txBody>
      </p:sp>
    </p:spTree>
    <p:extLst>
      <p:ext uri="{BB962C8B-B14F-4D97-AF65-F5344CB8AC3E}">
        <p14:creationId xmlns:p14="http://schemas.microsoft.com/office/powerpoint/2010/main" val="3039226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2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371600" y="4160676"/>
            <a:ext cx="6400800" cy="11045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1371600" y="5486400"/>
            <a:ext cx="6400800" cy="53340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 rot="5400000">
            <a:off x="2171699" y="-647698"/>
            <a:ext cx="4800601" cy="8686800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 rot="5400000">
            <a:off x="5662470" y="2732720"/>
            <a:ext cx="57912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 rot="5400000">
            <a:off x="1257301" y="-800099"/>
            <a:ext cx="5791198" cy="7848600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371600" y="4160676"/>
            <a:ext cx="6400800" cy="11045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1371600" y="5486400"/>
            <a:ext cx="6400800" cy="53340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620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143001"/>
            <a:ext cx="8534400" cy="1600200"/>
          </a:xfrm>
          <a:prstGeom prst="rect">
            <a:avLst/>
          </a:prstGeom>
        </p:spPr>
        <p:txBody>
          <a:bodyPr lIns="45720"/>
          <a:lstStyle>
            <a:lvl1pPr marL="0" indent="0">
              <a:buClr>
                <a:srgbClr val="4F81BD"/>
              </a:buClr>
              <a:buSzPct val="125000"/>
              <a:buFont typeface="Arial" pitchFamily="34" charset="0"/>
              <a:buNone/>
              <a:defRPr sz="2100"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228600" indent="0">
              <a:buClr>
                <a:srgbClr val="4F81BD"/>
              </a:buClr>
              <a:buSzPct val="125000"/>
              <a:buFont typeface="Arial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2pPr>
            <a:lvl3pPr marL="520700" indent="0">
              <a:buClr>
                <a:srgbClr val="4F81BD"/>
              </a:buClr>
              <a:buSzPct val="45000"/>
              <a:buFont typeface="Century Gothic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3pPr>
            <a:lvl4pPr>
              <a:defRPr sz="1400">
                <a:latin typeface="Century Gothic" pitchFamily="34" charset="0"/>
              </a:defRPr>
            </a:lvl4pPr>
            <a:lvl5pP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2895600"/>
            <a:ext cx="8534400" cy="3230563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16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34400" cy="48767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28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,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856001"/>
              </p:ext>
            </p:extLst>
          </p:nvPr>
        </p:nvGraphicFramePr>
        <p:xfrm>
          <a:off x="228600" y="3581400"/>
          <a:ext cx="8686800" cy="200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Century Gothic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2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3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4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5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6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Data 1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34400" cy="22859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2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, &amp; Tab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90863013"/>
              </p:ext>
            </p:extLst>
          </p:nvPr>
        </p:nvGraphicFramePr>
        <p:xfrm>
          <a:off x="4572000" y="1143000"/>
          <a:ext cx="4343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</a:tblGrid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Century Gothic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2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3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Data 1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28600" y="1143000"/>
            <a:ext cx="4267200" cy="48767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2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3733800"/>
            <a:ext cx="8686800" cy="22916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800">
                <a:latin typeface="Century Gothic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09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ide-by-S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28600" y="1143000"/>
            <a:ext cx="4267200" cy="48767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4648200" y="1143000"/>
            <a:ext cx="4267200" cy="48767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2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143001"/>
            <a:ext cx="8534400" cy="1600200"/>
          </a:xfrm>
          <a:prstGeom prst="rect">
            <a:avLst/>
          </a:prstGeom>
        </p:spPr>
        <p:txBody>
          <a:bodyPr lIns="45720"/>
          <a:lstStyle>
            <a:lvl1pPr marL="0" indent="0">
              <a:buClr>
                <a:srgbClr val="4F81BD"/>
              </a:buClr>
              <a:buSzPct val="125000"/>
              <a:buFont typeface="Arial" pitchFamily="34" charset="0"/>
              <a:buNone/>
              <a:defRPr sz="2100"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228600" indent="0">
              <a:buClr>
                <a:srgbClr val="4F81BD"/>
              </a:buClr>
              <a:buSzPct val="125000"/>
              <a:buFont typeface="Arial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2pPr>
            <a:lvl3pPr marL="520700" indent="0">
              <a:buClr>
                <a:srgbClr val="4F81BD"/>
              </a:buClr>
              <a:buSzPct val="45000"/>
              <a:buFont typeface="Century Gothic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3pPr>
            <a:lvl4pPr>
              <a:defRPr sz="1400">
                <a:latin typeface="Century Gothic" pitchFamily="34" charset="0"/>
              </a:defRPr>
            </a:lvl4pPr>
            <a:lvl5pP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2895600"/>
            <a:ext cx="8534400" cy="3230563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90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1400" y="228600"/>
            <a:ext cx="5181600" cy="5867400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28600" y="1447800"/>
            <a:ext cx="3048000" cy="4648200"/>
          </a:xfrm>
          <a:prstGeom prst="rect">
            <a:avLst/>
          </a:prstGeom>
        </p:spPr>
        <p:txBody>
          <a:bodyPr lIns="45720"/>
          <a:lstStyle>
            <a:lvl1pPr marL="0" indent="0">
              <a:buClr>
                <a:srgbClr val="4F81BD"/>
              </a:buClr>
              <a:buSzPct val="125000"/>
              <a:buFont typeface="Arial" pitchFamily="34" charset="0"/>
              <a:buNone/>
              <a:defRPr sz="2100"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228600" indent="0">
              <a:buClr>
                <a:srgbClr val="4F81BD"/>
              </a:buClr>
              <a:buSzPct val="125000"/>
              <a:buFont typeface="Arial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2pPr>
            <a:lvl3pPr marL="520700" indent="0">
              <a:buClr>
                <a:srgbClr val="4F81BD"/>
              </a:buClr>
              <a:buSzPct val="45000"/>
              <a:buFont typeface="Century Gothic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3pPr>
            <a:lvl4pPr>
              <a:defRPr sz="1400">
                <a:latin typeface="Century Gothic" pitchFamily="34" charset="0"/>
              </a:defRPr>
            </a:lvl4pPr>
            <a:lvl5pP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598" y="228600"/>
            <a:ext cx="3048002" cy="1143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F497D"/>
                </a:solidFill>
                <a:latin typeface="Century Gothic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19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5229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14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1792224" y="4800600"/>
            <a:ext cx="5522976" cy="1295400"/>
          </a:xfrm>
          <a:prstGeom prst="rect">
            <a:avLst/>
          </a:prstGeom>
        </p:spPr>
        <p:txBody>
          <a:bodyPr lIns="45720"/>
          <a:lstStyle>
            <a:lvl1pPr marL="0" indent="0">
              <a:buClr>
                <a:srgbClr val="4F81BD"/>
              </a:buClr>
              <a:buSzPct val="125000"/>
              <a:buFont typeface="Arial" pitchFamily="34" charset="0"/>
              <a:buNone/>
              <a:defRPr sz="2100"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228600" indent="0">
              <a:buClr>
                <a:srgbClr val="4F81BD"/>
              </a:buClr>
              <a:buSzPct val="125000"/>
              <a:buFont typeface="Arial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2pPr>
            <a:lvl3pPr marL="520700" indent="0">
              <a:buClr>
                <a:srgbClr val="4F81BD"/>
              </a:buClr>
              <a:buSzPct val="45000"/>
              <a:buFont typeface="Century Gothic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3pPr>
            <a:lvl4pPr>
              <a:defRPr sz="1400">
                <a:latin typeface="Century Gothic" pitchFamily="34" charset="0"/>
              </a:defRPr>
            </a:lvl4pPr>
            <a:lvl5pP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6335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 rot="5400000">
            <a:off x="2171699" y="-647698"/>
            <a:ext cx="4800601" cy="8686800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36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 rot="5400000">
            <a:off x="5662470" y="2732720"/>
            <a:ext cx="57912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 rot="5400000">
            <a:off x="1257301" y="-800099"/>
            <a:ext cx="5791198" cy="7848600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32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84C1309-06D3-4927-944E-CD1570070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069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664AFC2-E94C-45E0-941E-E621B2BD41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84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F1FCE35-A89C-4FBC-AC91-F2C8211545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3400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D6ECE9B-38D6-4C97-BA65-BF9C2D8C63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569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7465609-20A6-4951-AD63-E6BF0D82FE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May 16, 2008</a:t>
            </a:r>
          </a:p>
          <a:p>
            <a:r>
              <a:rPr lang="en-US" altLang="en-US"/>
              <a:t>©2008 Superprotonic Inc.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W.V.T. Rusch Honors Engineering Luncheon</a:t>
            </a:r>
          </a:p>
          <a:p>
            <a:r>
              <a:rPr lang="en-US" altLang="en-US"/>
              <a:t>University of Southern California</a:t>
            </a:r>
          </a:p>
        </p:txBody>
      </p:sp>
    </p:spTree>
    <p:extLst>
      <p:ext uri="{BB962C8B-B14F-4D97-AF65-F5344CB8AC3E}">
        <p14:creationId xmlns:p14="http://schemas.microsoft.com/office/powerpoint/2010/main" val="266586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34400" cy="48767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239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567A4A3-3F9E-472C-A1AC-8C11D3C484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4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,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94124153"/>
              </p:ext>
            </p:extLst>
          </p:nvPr>
        </p:nvGraphicFramePr>
        <p:xfrm>
          <a:off x="228600" y="3581400"/>
          <a:ext cx="8686800" cy="200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Century Gothic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2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3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4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5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6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Data 1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34400" cy="22859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5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, &amp; Tab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2540313"/>
              </p:ext>
            </p:extLst>
          </p:nvPr>
        </p:nvGraphicFramePr>
        <p:xfrm>
          <a:off x="4572000" y="1143000"/>
          <a:ext cx="4343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</a:tblGrid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Century Gothic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2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</a:rPr>
                        <a:t>Column 3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Data 1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28600" y="1143000"/>
            <a:ext cx="4267200" cy="48767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66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3733800"/>
            <a:ext cx="8686800" cy="22916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800">
                <a:latin typeface="Century Gothic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ide-by-S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598" y="228600"/>
            <a:ext cx="8686800" cy="78296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28600" y="1143000"/>
            <a:ext cx="4267200" cy="48767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4648200" y="1143000"/>
            <a:ext cx="4267200" cy="4876799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1400" y="228600"/>
            <a:ext cx="5181600" cy="5867400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F81BD"/>
              </a:buClr>
              <a:buSzPct val="125000"/>
              <a:defRPr sz="1800">
                <a:latin typeface="Century Gothic" pitchFamily="34" charset="0"/>
              </a:defRPr>
            </a:lvl1pPr>
            <a:lvl2pPr marL="573088" indent="-285750"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latin typeface="Century Gothic" pitchFamily="34" charset="0"/>
              </a:defRPr>
            </a:lvl2pPr>
            <a:lvl3pPr marL="860425" indent="-287338">
              <a:buClr>
                <a:srgbClr val="4F81BD"/>
              </a:buClr>
              <a:buFont typeface="Century Gothic" pitchFamily="34" charset="0"/>
              <a:buChar char="―"/>
              <a:defRPr sz="1600">
                <a:latin typeface="Century Gothic" pitchFamily="34" charset="0"/>
              </a:defRPr>
            </a:lvl3pPr>
            <a:lvl4pPr marL="1146175" indent="-285750">
              <a:buClr>
                <a:srgbClr val="4F81BD"/>
              </a:buClr>
              <a:defRPr sz="1600">
                <a:latin typeface="Century Gothic" pitchFamily="34" charset="0"/>
              </a:defRPr>
            </a:lvl4pPr>
            <a:lvl5pPr marL="1425575" indent="-279400">
              <a:buClr>
                <a:srgbClr val="4F81BD"/>
              </a:buCl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28600" y="1447800"/>
            <a:ext cx="3048000" cy="4648200"/>
          </a:xfrm>
          <a:prstGeom prst="rect">
            <a:avLst/>
          </a:prstGeom>
        </p:spPr>
        <p:txBody>
          <a:bodyPr lIns="45720"/>
          <a:lstStyle>
            <a:lvl1pPr marL="0" indent="0">
              <a:buClr>
                <a:srgbClr val="4F81BD"/>
              </a:buClr>
              <a:buSzPct val="125000"/>
              <a:buFont typeface="Arial" pitchFamily="34" charset="0"/>
              <a:buNone/>
              <a:defRPr sz="2100"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228600" indent="0">
              <a:buClr>
                <a:srgbClr val="4F81BD"/>
              </a:buClr>
              <a:buSzPct val="125000"/>
              <a:buFont typeface="Arial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2pPr>
            <a:lvl3pPr marL="520700" indent="0">
              <a:buClr>
                <a:srgbClr val="4F81BD"/>
              </a:buClr>
              <a:buSzPct val="45000"/>
              <a:buFont typeface="Century Gothic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3pPr>
            <a:lvl4pPr>
              <a:defRPr sz="1400">
                <a:latin typeface="Century Gothic" pitchFamily="34" charset="0"/>
              </a:defRPr>
            </a:lvl4pPr>
            <a:lvl5pP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598" y="228600"/>
            <a:ext cx="3048002" cy="1143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F497D"/>
                </a:solidFill>
                <a:latin typeface="Century Gothic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5229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1F497D"/>
                </a:solidFill>
                <a:latin typeface="Century Gothic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14" name="Rectangle 2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3860" y="6629400"/>
            <a:ext cx="1260140" cy="228600"/>
          </a:xfrm>
          <a:prstGeom prst="rect">
            <a:avLst/>
          </a:prstGeom>
          <a:ln/>
        </p:spPr>
        <p:txBody>
          <a:bodyPr/>
          <a:lstStyle>
            <a:lvl1pPr algn="r">
              <a:defRPr lang="en-US" sz="800" b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1792224" y="4800600"/>
            <a:ext cx="5522976" cy="1295400"/>
          </a:xfrm>
          <a:prstGeom prst="rect">
            <a:avLst/>
          </a:prstGeom>
        </p:spPr>
        <p:txBody>
          <a:bodyPr lIns="45720"/>
          <a:lstStyle>
            <a:lvl1pPr marL="0" indent="0">
              <a:buClr>
                <a:srgbClr val="4F81BD"/>
              </a:buClr>
              <a:buSzPct val="125000"/>
              <a:buFont typeface="Arial" pitchFamily="34" charset="0"/>
              <a:buNone/>
              <a:defRPr sz="2100" b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1pPr>
            <a:lvl2pPr marL="228600" indent="0">
              <a:buClr>
                <a:srgbClr val="4F81BD"/>
              </a:buClr>
              <a:buSzPct val="125000"/>
              <a:buFont typeface="Arial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2pPr>
            <a:lvl3pPr marL="520700" indent="0">
              <a:buClr>
                <a:srgbClr val="4F81BD"/>
              </a:buClr>
              <a:buSzPct val="45000"/>
              <a:buFont typeface="Century Gothic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defRPr>
            </a:lvl3pPr>
            <a:lvl4pPr>
              <a:defRPr sz="1400">
                <a:latin typeface="Century Gothic" pitchFamily="34" charset="0"/>
              </a:defRPr>
            </a:lvl4pPr>
            <a:lvl5pPr>
              <a:defRPr sz="14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800" r:id="rId2"/>
    <p:sldLayoutId id="2147483785" r:id="rId3"/>
    <p:sldLayoutId id="2147483770" r:id="rId4"/>
    <p:sldLayoutId id="2147483771" r:id="rId5"/>
    <p:sldLayoutId id="2147483760" r:id="rId6"/>
    <p:sldLayoutId id="2147483761" r:id="rId7"/>
    <p:sldLayoutId id="2147483765" r:id="rId8"/>
    <p:sldLayoutId id="2147483766" r:id="rId9"/>
    <p:sldLayoutId id="2147483767" r:id="rId10"/>
    <p:sldLayoutId id="2147483768" r:id="rId11"/>
    <p:sldLayoutId id="2147483764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0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7" r:id="rId13"/>
    <p:sldLayoutId id="2147483818" r:id="rId14"/>
    <p:sldLayoutId id="2147483819" r:id="rId15"/>
    <p:sldLayoutId id="2147483821" r:id="rId16"/>
    <p:sldLayoutId id="2147483822" r:id="rId17"/>
    <p:sldLayoutId id="2147483823" r:id="rId1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34.png"/><Relationship Id="rId7" Type="http://schemas.openxmlformats.org/officeDocument/2006/relationships/image" Target="../media/image71.wmf"/><Relationship Id="rId12" Type="http://schemas.openxmlformats.org/officeDocument/2006/relationships/image" Target="../media/image7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11" Type="http://schemas.openxmlformats.org/officeDocument/2006/relationships/image" Target="../media/image74.wmf"/><Relationship Id="rId5" Type="http://schemas.openxmlformats.org/officeDocument/2006/relationships/image" Target="../media/image69.wmf"/><Relationship Id="rId10" Type="http://schemas.openxmlformats.org/officeDocument/2006/relationships/image" Target="../media/image73.wmf"/><Relationship Id="rId4" Type="http://schemas.openxmlformats.org/officeDocument/2006/relationships/image" Target="../media/image68.jpe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76.wmf"/><Relationship Id="rId21" Type="http://schemas.openxmlformats.org/officeDocument/2006/relationships/image" Target="../media/image94.png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9.wmf"/><Relationship Id="rId20" Type="http://schemas.openxmlformats.org/officeDocument/2006/relationships/image" Target="../media/image9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jpeg"/><Relationship Id="rId11" Type="http://schemas.openxmlformats.org/officeDocument/2006/relationships/image" Target="../media/image84.wmf"/><Relationship Id="rId24" Type="http://schemas.openxmlformats.org/officeDocument/2006/relationships/image" Target="../media/image97.jpeg"/><Relationship Id="rId5" Type="http://schemas.openxmlformats.org/officeDocument/2006/relationships/image" Target="../media/image78.wmf"/><Relationship Id="rId15" Type="http://schemas.openxmlformats.org/officeDocument/2006/relationships/image" Target="../media/image88.wmf"/><Relationship Id="rId23" Type="http://schemas.openxmlformats.org/officeDocument/2006/relationships/image" Target="../media/image96.jpeg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Relationship Id="rId22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54.wmf"/><Relationship Id="rId10" Type="http://schemas.openxmlformats.org/officeDocument/2006/relationships/image" Target="../media/image104.png"/><Relationship Id="rId4" Type="http://schemas.openxmlformats.org/officeDocument/2006/relationships/image" Target="../media/image76.wmf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wmf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dane.Boysen@gmail.com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jpeg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wmf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8205" y="3689232"/>
            <a:ext cx="6400800" cy="1104528"/>
          </a:xfrm>
        </p:spPr>
        <p:txBody>
          <a:bodyPr/>
          <a:lstStyle/>
          <a:p>
            <a:r>
              <a:rPr lang="en-US" sz="1800" dirty="0" smtClean="0"/>
              <a:t>Dane Boysen, PhD</a:t>
            </a:r>
          </a:p>
          <a:p>
            <a:endParaRPr lang="en-US" sz="1800" dirty="0" smtClean="0"/>
          </a:p>
          <a:p>
            <a:r>
              <a:rPr lang="en-US" sz="1800" dirty="0" smtClean="0"/>
              <a:t>Cyclotron Road, Berkeley CA</a:t>
            </a:r>
          </a:p>
          <a:p>
            <a:r>
              <a:rPr lang="en-US" sz="1800" dirty="0" smtClean="0"/>
              <a:t>November 9, 2015</a:t>
            </a:r>
          </a:p>
          <a:p>
            <a:r>
              <a:rPr lang="en-US" sz="1800" dirty="0" smtClean="0"/>
              <a:t> </a:t>
            </a:r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8600" y="2658978"/>
            <a:ext cx="8686800" cy="941471"/>
          </a:xfrm>
        </p:spPr>
        <p:txBody>
          <a:bodyPr/>
          <a:lstStyle/>
          <a:p>
            <a:r>
              <a:rPr lang="en-US" sz="3600" b="0" dirty="0" smtClean="0">
                <a:solidFill>
                  <a:schemeClr val="tx1"/>
                </a:solidFill>
              </a:rPr>
              <a:t>So you want to start a company</a:t>
            </a:r>
            <a:endParaRPr lang="en-US" sz="3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0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Proton Transport Mechanism 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</a:rPr>
              <a:t>(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</a:rPr>
              <a:t>Grotthuss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</a:rPr>
              <a:t>Mechanism)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66900"/>
            <a:ext cx="8229600" cy="42640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Clr>
                <a:srgbClr val="292929"/>
              </a:buClr>
              <a:buSzTx/>
              <a:buNone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1. Tetrahedral Reorientation</a:t>
            </a:r>
          </a:p>
          <a:p>
            <a:pPr marL="571500" indent="-571500" eaLnBrk="1" hangingPunct="1">
              <a:lnSpc>
                <a:spcPct val="90000"/>
              </a:lnSpc>
              <a:buClr>
                <a:srgbClr val="292929"/>
              </a:buClr>
              <a:buSzTx/>
              <a:buFont typeface="Wingdings" pitchFamily="2" charset="2"/>
              <a:buAutoNum type="arabicPeriod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292929"/>
              </a:buClr>
              <a:buSzTx/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292929"/>
              </a:buClr>
              <a:buSzTx/>
              <a:buNone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292929"/>
              </a:buClr>
              <a:buSzTx/>
              <a:buNone/>
            </a:pP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eaLnBrk="1" hangingPunct="1">
              <a:lnSpc>
                <a:spcPct val="90000"/>
              </a:lnSpc>
              <a:buClr>
                <a:srgbClr val="292929"/>
              </a:buClr>
              <a:buSzTx/>
              <a:buNone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2.  Proton Transfer</a:t>
            </a:r>
          </a:p>
          <a:p>
            <a:pPr marL="571500" indent="-571500" eaLnBrk="1" hangingPunct="1">
              <a:buClr>
                <a:srgbClr val="292929"/>
              </a:buClr>
              <a:buSzTx/>
              <a:buFont typeface="Wingdings" pitchFamily="2" charset="2"/>
              <a:buAutoNum type="arabicPeriod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3797" name="Picture 3" descr="Jirak tetrahedron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8" y="2370138"/>
            <a:ext cx="1735137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Oval 4"/>
          <p:cNvSpPr>
            <a:spLocks noChangeArrowheads="1"/>
          </p:cNvSpPr>
          <p:nvPr/>
        </p:nvSpPr>
        <p:spPr bwMode="auto">
          <a:xfrm>
            <a:off x="6221413" y="4540250"/>
            <a:ext cx="2179637" cy="576263"/>
          </a:xfrm>
          <a:prstGeom prst="ellipse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2000" b="0" i="1">
              <a:solidFill>
                <a:schemeClr val="bg2"/>
              </a:solidFill>
            </a:endParaRPr>
          </a:p>
        </p:txBody>
      </p:sp>
      <p:pic>
        <p:nvPicPr>
          <p:cNvPr id="33799" name="Picture 6" descr="Jirak tetrahedron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2424113"/>
            <a:ext cx="1735137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AutoShape 7"/>
          <p:cNvSpPr>
            <a:spLocks noChangeArrowheads="1"/>
          </p:cNvSpPr>
          <p:nvPr/>
        </p:nvSpPr>
        <p:spPr bwMode="auto">
          <a:xfrm rot="-125344">
            <a:off x="1992313" y="2357438"/>
            <a:ext cx="407987" cy="803275"/>
          </a:xfrm>
          <a:prstGeom prst="curvedRightArrow">
            <a:avLst>
              <a:gd name="adj1" fmla="val 39377"/>
              <a:gd name="adj2" fmla="val 78755"/>
              <a:gd name="adj3" fmla="val 33333"/>
            </a:avLst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000" b="0" i="1">
              <a:solidFill>
                <a:schemeClr val="bg2"/>
              </a:solidFill>
            </a:endParaRPr>
          </a:p>
        </p:txBody>
      </p:sp>
      <p:sp>
        <p:nvSpPr>
          <p:cNvPr id="33801" name="AutoShape 8"/>
          <p:cNvSpPr>
            <a:spLocks noChangeArrowheads="1"/>
          </p:cNvSpPr>
          <p:nvPr/>
        </p:nvSpPr>
        <p:spPr bwMode="auto">
          <a:xfrm>
            <a:off x="3336925" y="2819400"/>
            <a:ext cx="498475" cy="649288"/>
          </a:xfrm>
          <a:prstGeom prst="rightArrow">
            <a:avLst>
              <a:gd name="adj1" fmla="val 46037"/>
              <a:gd name="adj2" fmla="val 4666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000" b="0" i="1">
              <a:solidFill>
                <a:schemeClr val="bg2"/>
              </a:solidFill>
            </a:endParaRPr>
          </a:p>
        </p:txBody>
      </p:sp>
      <p:sp>
        <p:nvSpPr>
          <p:cNvPr id="33802" name="Text Box 9"/>
          <p:cNvSpPr txBox="1">
            <a:spLocks noChangeArrowheads="1"/>
          </p:cNvSpPr>
          <p:nvPr/>
        </p:nvSpPr>
        <p:spPr bwMode="auto">
          <a:xfrm>
            <a:off x="1555750" y="251936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H</a:t>
            </a:r>
          </a:p>
        </p:txBody>
      </p:sp>
      <p:sp>
        <p:nvSpPr>
          <p:cNvPr id="33803" name="Text Box 10"/>
          <p:cNvSpPr txBox="1">
            <a:spLocks noChangeArrowheads="1"/>
          </p:cNvSpPr>
          <p:nvPr/>
        </p:nvSpPr>
        <p:spPr bwMode="auto">
          <a:xfrm>
            <a:off x="1633538" y="3303588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O</a:t>
            </a:r>
          </a:p>
        </p:txBody>
      </p:sp>
      <p:sp>
        <p:nvSpPr>
          <p:cNvPr id="33804" name="Text Box 11"/>
          <p:cNvSpPr txBox="1">
            <a:spLocks noChangeArrowheads="1"/>
          </p:cNvSpPr>
          <p:nvPr/>
        </p:nvSpPr>
        <p:spPr bwMode="auto">
          <a:xfrm>
            <a:off x="2227263" y="29575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S</a:t>
            </a:r>
          </a:p>
        </p:txBody>
      </p:sp>
      <p:pic>
        <p:nvPicPr>
          <p:cNvPr id="33805" name="Picture 12" descr="Jirak tetrahedron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4511675"/>
            <a:ext cx="1712913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6" name="Picture 13" descr="Jirak tetrahedron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425950"/>
            <a:ext cx="1833563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7" name="Oval 14"/>
          <p:cNvSpPr>
            <a:spLocks noChangeAspect="1" noChangeArrowheads="1"/>
          </p:cNvSpPr>
          <p:nvPr/>
        </p:nvSpPr>
        <p:spPr bwMode="auto">
          <a:xfrm>
            <a:off x="4100513" y="4775200"/>
            <a:ext cx="254000" cy="254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000" b="0" i="1">
              <a:solidFill>
                <a:schemeClr val="bg2"/>
              </a:solidFill>
            </a:endParaRPr>
          </a:p>
        </p:txBody>
      </p:sp>
      <p:sp>
        <p:nvSpPr>
          <p:cNvPr id="33808" name="AutoShape 15"/>
          <p:cNvSpPr>
            <a:spLocks noChangeArrowheads="1"/>
          </p:cNvSpPr>
          <p:nvPr/>
        </p:nvSpPr>
        <p:spPr bwMode="auto">
          <a:xfrm>
            <a:off x="3014663" y="4581525"/>
            <a:ext cx="1089025" cy="6858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580" y="7019"/>
                </a:moveTo>
                <a:cubicBezTo>
                  <a:pt x="14424" y="5557"/>
                  <a:pt x="12663" y="4705"/>
                  <a:pt x="10800" y="4705"/>
                </a:cubicBezTo>
                <a:cubicBezTo>
                  <a:pt x="7835" y="4704"/>
                  <a:pt x="5300" y="6838"/>
                  <a:pt x="4794" y="9759"/>
                </a:cubicBezTo>
                <a:lnTo>
                  <a:pt x="158" y="8955"/>
                </a:lnTo>
                <a:cubicBezTo>
                  <a:pt x="1055" y="3779"/>
                  <a:pt x="5546" y="-1"/>
                  <a:pt x="10800" y="0"/>
                </a:cubicBezTo>
                <a:cubicBezTo>
                  <a:pt x="14102" y="0"/>
                  <a:pt x="17222" y="1510"/>
                  <a:pt x="19271" y="4100"/>
                </a:cubicBezTo>
                <a:lnTo>
                  <a:pt x="21388" y="2425"/>
                </a:lnTo>
                <a:lnTo>
                  <a:pt x="20561" y="9523"/>
                </a:lnTo>
                <a:lnTo>
                  <a:pt x="13462" y="8694"/>
                </a:lnTo>
                <a:lnTo>
                  <a:pt x="15580" y="7019"/>
                </a:lnTo>
                <a:close/>
              </a:path>
            </a:pathLst>
          </a:custGeom>
          <a:gradFill rotWithShape="1">
            <a:gsLst>
              <a:gs pos="0">
                <a:srgbClr val="005E00"/>
              </a:gs>
              <a:gs pos="100000">
                <a:srgbClr val="00CC00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Text Box 16"/>
          <p:cNvSpPr txBox="1">
            <a:spLocks noChangeArrowheads="1"/>
          </p:cNvSpPr>
          <p:nvPr/>
        </p:nvSpPr>
        <p:spPr bwMode="auto">
          <a:xfrm>
            <a:off x="6851650" y="4652963"/>
            <a:ext cx="8651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</a:rPr>
              <a:t>10</a:t>
            </a:r>
            <a:r>
              <a:rPr lang="en-US" sz="1800" baseline="30000">
                <a:solidFill>
                  <a:schemeClr val="bg1"/>
                </a:solidFill>
              </a:rPr>
              <a:t>9</a:t>
            </a:r>
            <a:r>
              <a:rPr lang="en-US" sz="1800">
                <a:solidFill>
                  <a:schemeClr val="bg1"/>
                </a:solidFill>
              </a:rPr>
              <a:t> Hz</a:t>
            </a:r>
          </a:p>
        </p:txBody>
      </p:sp>
      <p:sp>
        <p:nvSpPr>
          <p:cNvPr id="33810" name="Oval 17"/>
          <p:cNvSpPr>
            <a:spLocks noChangeArrowheads="1"/>
          </p:cNvSpPr>
          <p:nvPr/>
        </p:nvSpPr>
        <p:spPr bwMode="auto">
          <a:xfrm>
            <a:off x="6232525" y="2173288"/>
            <a:ext cx="2179638" cy="576262"/>
          </a:xfrm>
          <a:prstGeom prst="ellipse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2000" b="0" i="1">
              <a:solidFill>
                <a:schemeClr val="bg2"/>
              </a:solidFill>
            </a:endParaRPr>
          </a:p>
        </p:txBody>
      </p:sp>
      <p:sp>
        <p:nvSpPr>
          <p:cNvPr id="33811" name="Text Box 18"/>
          <p:cNvSpPr txBox="1">
            <a:spLocks noChangeArrowheads="1"/>
          </p:cNvSpPr>
          <p:nvPr/>
        </p:nvSpPr>
        <p:spPr bwMode="auto">
          <a:xfrm>
            <a:off x="6702425" y="2290763"/>
            <a:ext cx="949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bg1"/>
                </a:solidFill>
              </a:rPr>
              <a:t>10</a:t>
            </a:r>
            <a:r>
              <a:rPr lang="en-US" sz="1800" baseline="30000">
                <a:solidFill>
                  <a:schemeClr val="bg1"/>
                </a:solidFill>
              </a:rPr>
              <a:t>12</a:t>
            </a:r>
            <a:r>
              <a:rPr lang="en-US" sz="1800">
                <a:solidFill>
                  <a:schemeClr val="bg1"/>
                </a:solidFill>
              </a:rPr>
              <a:t> Hz</a:t>
            </a:r>
          </a:p>
        </p:txBody>
      </p:sp>
      <p:sp>
        <p:nvSpPr>
          <p:cNvPr id="33812" name="AutoShape 22"/>
          <p:cNvSpPr>
            <a:spLocks noChangeArrowheads="1"/>
          </p:cNvSpPr>
          <p:nvPr/>
        </p:nvSpPr>
        <p:spPr bwMode="auto">
          <a:xfrm>
            <a:off x="1493838" y="6115050"/>
            <a:ext cx="6583362" cy="619125"/>
          </a:xfrm>
          <a:prstGeom prst="roundRect">
            <a:avLst>
              <a:gd name="adj" fmla="val 16667"/>
            </a:avLst>
          </a:prstGeom>
          <a:noFill/>
          <a:ln w="1905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iquid-like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proton conduction in the solid state</a:t>
            </a:r>
          </a:p>
        </p:txBody>
      </p:sp>
    </p:spTree>
    <p:extLst>
      <p:ext uri="{BB962C8B-B14F-4D97-AF65-F5344CB8AC3E}">
        <p14:creationId xmlns:p14="http://schemas.microsoft.com/office/powerpoint/2010/main" val="162424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13"/>
    </mc:Choice>
    <mc:Fallback xmlns="">
      <p:transition spd="slow" advTm="4201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49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 New Class of Fuel Cells</a:t>
            </a:r>
          </a:p>
        </p:txBody>
      </p:sp>
      <p:graphicFrame>
        <p:nvGraphicFramePr>
          <p:cNvPr id="454711" name="Group 5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30928287"/>
              </p:ext>
            </p:extLst>
          </p:nvPr>
        </p:nvGraphicFramePr>
        <p:xfrm>
          <a:off x="487362" y="1085850"/>
          <a:ext cx="8199439" cy="5394792"/>
        </p:xfrm>
        <a:graphic>
          <a:graphicData uri="http://schemas.openxmlformats.org/drawingml/2006/table">
            <a:tbl>
              <a:tblPr/>
              <a:tblGrid>
                <a:gridCol w="1802607"/>
                <a:gridCol w="1802607"/>
                <a:gridCol w="1333500"/>
                <a:gridCol w="3260725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Discovery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Type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Temp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Achilles’  Heal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</a:tr>
              <a:tr h="822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1930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Bacon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AFC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Alkaline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120-160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ZapfChancery" pitchFamily="18" charset="0"/>
                        </a:rPr>
                        <a:t>°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Needs pure H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/O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22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1937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Baur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&amp; Preiss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SOFC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Solld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Oxide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600-1000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ZapfChancery" pitchFamily="18" charset="0"/>
                        </a:rPr>
                        <a:t>°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Thermal cycling</a:t>
                      </a: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Seal degradation</a:t>
                      </a: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Expensive interconnects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22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1957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Broers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&amp;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Ketelaar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MCFC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Molten Carbonate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600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ZapfChancery" pitchFamily="18" charset="0"/>
                        </a:rPr>
                        <a:t>°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Electrolyte loss</a:t>
                      </a: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Seal degradation</a:t>
                      </a: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Corrosive environment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22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1959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Grubbs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PAFC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Phosphoric Acid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120-200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ZapfChancery" pitchFamily="18" charset="0"/>
                        </a:rPr>
                        <a:t>°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Corrosive environment</a:t>
                      </a: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Catalyst degradation</a:t>
                      </a: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Electrode flooding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22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1961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Elmor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&amp; Tanner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PEFC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Polymer Electrolyte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60-100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ZapfChancery" pitchFamily="18" charset="0"/>
                        </a:rPr>
                        <a:t>°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Water management</a:t>
                      </a: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Catalyst degradation</a:t>
                      </a: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 contamination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229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Boysen, Chisholm, Haile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SAFC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Solid Acid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5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150-300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ZapfChancery" pitchFamily="18" charset="0"/>
                        </a:rPr>
                        <a:t>°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  <a:p>
                      <a:pPr marL="339725" marR="0" lvl="0" indent="-2222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50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To be determined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88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57"/>
    </mc:Choice>
    <mc:Fallback xmlns="">
      <p:transition spd="slow" advTm="4105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350" name="Picture 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758" y="1133026"/>
            <a:ext cx="3576104" cy="310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9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t="33296" r="35899" b="32370"/>
          <a:stretch>
            <a:fillRect/>
          </a:stretch>
        </p:blipFill>
        <p:spPr bwMode="auto">
          <a:xfrm>
            <a:off x="4586287" y="4065588"/>
            <a:ext cx="1744663" cy="27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19302" name="AutoShape 6"/>
          <p:cNvSpPr>
            <a:spLocks noChangeArrowheads="1"/>
          </p:cNvSpPr>
          <p:nvPr/>
        </p:nvSpPr>
        <p:spPr bwMode="auto">
          <a:xfrm>
            <a:off x="3076575" y="1417638"/>
            <a:ext cx="5572125" cy="2352675"/>
          </a:xfrm>
          <a:prstGeom prst="cloudCallout">
            <a:avLst>
              <a:gd name="adj1" fmla="val -21338"/>
              <a:gd name="adj2" fmla="val 70717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/>
            <a:endParaRPr lang="en-US" altLang="en-US"/>
          </a:p>
        </p:txBody>
      </p:sp>
      <p:pic>
        <p:nvPicPr>
          <p:cNvPr id="171930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9" t="36563" r="18001" b="34375"/>
          <a:stretch>
            <a:fillRect/>
          </a:stretch>
        </p:blipFill>
        <p:spPr bwMode="auto">
          <a:xfrm>
            <a:off x="3810000" y="2389188"/>
            <a:ext cx="29146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1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We’re </a:t>
            </a:r>
            <a:r>
              <a:rPr lang="en-US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gonna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 be rich!</a:t>
            </a:r>
          </a:p>
        </p:txBody>
      </p:sp>
      <p:pic>
        <p:nvPicPr>
          <p:cNvPr id="1719301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8" t="36499" r="34578" b="29778"/>
          <a:stretch>
            <a:fillRect/>
          </a:stretch>
        </p:blipFill>
        <p:spPr bwMode="auto">
          <a:xfrm>
            <a:off x="2894012" y="4327974"/>
            <a:ext cx="1831975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930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8" t="34666" r="34578" b="39175"/>
          <a:stretch>
            <a:fillRect/>
          </a:stretch>
        </p:blipFill>
        <p:spPr bwMode="auto">
          <a:xfrm>
            <a:off x="5449888" y="2095501"/>
            <a:ext cx="501650" cy="54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930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t="33296" r="35899" b="41846"/>
          <a:stretch>
            <a:fillRect/>
          </a:stretch>
        </p:blipFill>
        <p:spPr bwMode="auto">
          <a:xfrm>
            <a:off x="5027613" y="2060576"/>
            <a:ext cx="487362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9310" name="Picture 14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2395538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12" name="Picture 16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243522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13" name="Picture 17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227330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14" name="Picture 18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28282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15" name="Picture 19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210185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16" name="Picture 20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213042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17" name="Picture 21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232092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18" name="Picture 22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40665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19" name="Picture 23" descr="MCj03183420000[1]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563813"/>
            <a:ext cx="182562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0" name="Picture 24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63" y="2570163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1" name="Picture 25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96850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2" name="Picture 26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13" y="2151063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3" name="Picture 27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233362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4" name="Picture 28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3" y="2478088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5" name="Picture 29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249872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6" name="Picture 30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88" y="2538413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7" name="Picture 31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259715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8" name="Picture 32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75" y="260350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29" name="Picture 33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253682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0" name="Picture 34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8" y="2516188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1" name="Picture 35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2506663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2" name="Picture 36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2516188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3" name="Picture 37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38" y="2459038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4" name="Picture 38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2411413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5" name="Picture 39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2430463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6" name="Picture 40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75" y="226695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7" name="Picture 41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219392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8" name="Picture 42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38" y="2109788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39" name="Picture 43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204470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40" name="Picture 44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2255838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41" name="Picture 45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2328863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42" name="Picture 46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88" y="2176463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43" name="Picture 47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75" y="225107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44" name="Picture 48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236537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45" name="Picture 49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237490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46" name="Picture 50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21297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47" name="Picture 51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2136776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9348" name="Picture 52" descr="MCj0424784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2298701"/>
            <a:ext cx="2794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9351" name="Freeform 55"/>
          <p:cNvSpPr>
            <a:spLocks/>
          </p:cNvSpPr>
          <p:nvPr/>
        </p:nvSpPr>
        <p:spPr bwMode="auto">
          <a:xfrm>
            <a:off x="3676650" y="2303463"/>
            <a:ext cx="3286125" cy="1095375"/>
          </a:xfrm>
          <a:custGeom>
            <a:avLst/>
            <a:gdLst>
              <a:gd name="T0" fmla="*/ 1944 w 2070"/>
              <a:gd name="T1" fmla="*/ 330 h 690"/>
              <a:gd name="T2" fmla="*/ 1848 w 2070"/>
              <a:gd name="T3" fmla="*/ 360 h 690"/>
              <a:gd name="T4" fmla="*/ 1818 w 2070"/>
              <a:gd name="T5" fmla="*/ 456 h 690"/>
              <a:gd name="T6" fmla="*/ 1704 w 2070"/>
              <a:gd name="T7" fmla="*/ 582 h 690"/>
              <a:gd name="T8" fmla="*/ 600 w 2070"/>
              <a:gd name="T9" fmla="*/ 654 h 690"/>
              <a:gd name="T10" fmla="*/ 168 w 2070"/>
              <a:gd name="T11" fmla="*/ 594 h 690"/>
              <a:gd name="T12" fmla="*/ 156 w 2070"/>
              <a:gd name="T13" fmla="*/ 522 h 690"/>
              <a:gd name="T14" fmla="*/ 120 w 2070"/>
              <a:gd name="T15" fmla="*/ 504 h 690"/>
              <a:gd name="T16" fmla="*/ 96 w 2070"/>
              <a:gd name="T17" fmla="*/ 432 h 690"/>
              <a:gd name="T18" fmla="*/ 126 w 2070"/>
              <a:gd name="T19" fmla="*/ 330 h 690"/>
              <a:gd name="T20" fmla="*/ 276 w 2070"/>
              <a:gd name="T21" fmla="*/ 258 h 690"/>
              <a:gd name="T22" fmla="*/ 426 w 2070"/>
              <a:gd name="T23" fmla="*/ 222 h 690"/>
              <a:gd name="T24" fmla="*/ 606 w 2070"/>
              <a:gd name="T25" fmla="*/ 186 h 690"/>
              <a:gd name="T26" fmla="*/ 720 w 2070"/>
              <a:gd name="T27" fmla="*/ 168 h 690"/>
              <a:gd name="T28" fmla="*/ 744 w 2070"/>
              <a:gd name="T29" fmla="*/ 120 h 690"/>
              <a:gd name="T30" fmla="*/ 738 w 2070"/>
              <a:gd name="T31" fmla="*/ 36 h 690"/>
              <a:gd name="T32" fmla="*/ 0 w 2070"/>
              <a:gd name="T33" fmla="*/ 0 h 690"/>
              <a:gd name="T34" fmla="*/ 24 w 2070"/>
              <a:gd name="T35" fmla="*/ 306 h 690"/>
              <a:gd name="T36" fmla="*/ 12 w 2070"/>
              <a:gd name="T37" fmla="*/ 552 h 690"/>
              <a:gd name="T38" fmla="*/ 72 w 2070"/>
              <a:gd name="T39" fmla="*/ 630 h 690"/>
              <a:gd name="T40" fmla="*/ 294 w 2070"/>
              <a:gd name="T41" fmla="*/ 690 h 690"/>
              <a:gd name="T42" fmla="*/ 1698 w 2070"/>
              <a:gd name="T43" fmla="*/ 642 h 690"/>
              <a:gd name="T44" fmla="*/ 2058 w 2070"/>
              <a:gd name="T45" fmla="*/ 588 h 690"/>
              <a:gd name="T46" fmla="*/ 2070 w 2070"/>
              <a:gd name="T47" fmla="*/ 462 h 690"/>
              <a:gd name="T48" fmla="*/ 1944 w 2070"/>
              <a:gd name="T49" fmla="*/ 33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70" h="690">
                <a:moveTo>
                  <a:pt x="1944" y="330"/>
                </a:moveTo>
                <a:lnTo>
                  <a:pt x="1848" y="360"/>
                </a:lnTo>
                <a:lnTo>
                  <a:pt x="1818" y="456"/>
                </a:lnTo>
                <a:lnTo>
                  <a:pt x="1704" y="582"/>
                </a:lnTo>
                <a:lnTo>
                  <a:pt x="600" y="654"/>
                </a:lnTo>
                <a:lnTo>
                  <a:pt x="168" y="594"/>
                </a:lnTo>
                <a:lnTo>
                  <a:pt x="156" y="522"/>
                </a:lnTo>
                <a:lnTo>
                  <a:pt x="120" y="504"/>
                </a:lnTo>
                <a:lnTo>
                  <a:pt x="96" y="432"/>
                </a:lnTo>
                <a:lnTo>
                  <a:pt x="126" y="330"/>
                </a:lnTo>
                <a:lnTo>
                  <a:pt x="276" y="258"/>
                </a:lnTo>
                <a:lnTo>
                  <a:pt x="426" y="222"/>
                </a:lnTo>
                <a:lnTo>
                  <a:pt x="606" y="186"/>
                </a:lnTo>
                <a:lnTo>
                  <a:pt x="720" y="168"/>
                </a:lnTo>
                <a:lnTo>
                  <a:pt x="744" y="120"/>
                </a:lnTo>
                <a:lnTo>
                  <a:pt x="738" y="36"/>
                </a:lnTo>
                <a:lnTo>
                  <a:pt x="0" y="0"/>
                </a:lnTo>
                <a:lnTo>
                  <a:pt x="24" y="306"/>
                </a:lnTo>
                <a:lnTo>
                  <a:pt x="12" y="552"/>
                </a:lnTo>
                <a:lnTo>
                  <a:pt x="72" y="630"/>
                </a:lnTo>
                <a:lnTo>
                  <a:pt x="294" y="690"/>
                </a:lnTo>
                <a:lnTo>
                  <a:pt x="1698" y="642"/>
                </a:lnTo>
                <a:lnTo>
                  <a:pt x="2058" y="588"/>
                </a:lnTo>
                <a:lnTo>
                  <a:pt x="2070" y="462"/>
                </a:lnTo>
                <a:lnTo>
                  <a:pt x="1944" y="3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53" y="1363824"/>
            <a:ext cx="8508289" cy="491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Begging the government for money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6618873" y="1730302"/>
            <a:ext cx="2289461" cy="1622497"/>
          </a:xfrm>
          <a:prstGeom prst="wedgeRoundRectCallout">
            <a:avLst>
              <a:gd name="adj1" fmla="val -49128"/>
              <a:gd name="adj2" fmla="val -2742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Heh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,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heh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...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sounds great boys, but we need that money for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fightin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’ the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turists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782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6"/>
          <p:cNvSpPr txBox="1">
            <a:spLocks noChangeArrowheads="1"/>
          </p:cNvSpPr>
          <p:nvPr/>
        </p:nvSpPr>
        <p:spPr bwMode="auto">
          <a:xfrm>
            <a:off x="821612" y="6285176"/>
            <a:ext cx="75007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~ $30 billion and 3,000 investments per year in start-up companies</a:t>
            </a:r>
          </a:p>
        </p:txBody>
      </p:sp>
      <p:sp>
        <p:nvSpPr>
          <p:cNvPr id="1126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Technology Valley of Death</a:t>
            </a:r>
            <a:b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0" dirty="0" smtClean="0">
                <a:solidFill>
                  <a:schemeClr val="bg1">
                    <a:lumMod val="65000"/>
                  </a:schemeClr>
                </a:solidFill>
              </a:rPr>
              <a:t>venture capital</a:t>
            </a:r>
            <a:r>
              <a:rPr lang="en-US" sz="2400" b="0" dirty="0">
                <a:solidFill>
                  <a:schemeClr val="bg1">
                    <a:lumMod val="65000"/>
                  </a:schemeClr>
                </a:solidFill>
              </a:rPr>
              <a:t>, the only game in town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3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4" y="1265238"/>
            <a:ext cx="7492755" cy="501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800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9" t="36644" r="66129" b="34589"/>
          <a:stretch>
            <a:fillRect/>
          </a:stretch>
        </p:blipFill>
        <p:spPr bwMode="auto">
          <a:xfrm>
            <a:off x="5857875" y="2941795"/>
            <a:ext cx="1952625" cy="273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t="33296" r="35899" b="32370"/>
          <a:stretch>
            <a:fillRect/>
          </a:stretch>
        </p:blipFill>
        <p:spPr bwMode="auto">
          <a:xfrm>
            <a:off x="1292225" y="3006882"/>
            <a:ext cx="1744663" cy="279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8" t="36499" r="34578" b="29778"/>
          <a:stretch>
            <a:fillRect/>
          </a:stretch>
        </p:blipFill>
        <p:spPr bwMode="auto">
          <a:xfrm>
            <a:off x="3144838" y="3259295"/>
            <a:ext cx="1831975" cy="255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3" name="AutoShape 6"/>
          <p:cNvSpPr>
            <a:spLocks noChangeArrowheads="1"/>
          </p:cNvSpPr>
          <p:nvPr/>
        </p:nvSpPr>
        <p:spPr bwMode="auto">
          <a:xfrm>
            <a:off x="2809875" y="2573495"/>
            <a:ext cx="1000125" cy="361950"/>
          </a:xfrm>
          <a:prstGeom prst="wedgeRoundRectCallout">
            <a:avLst>
              <a:gd name="adj1" fmla="val 35556"/>
              <a:gd name="adj2" fmla="val 162282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/>
            <a:r>
              <a:rPr lang="en-US" b="0">
                <a:solidFill>
                  <a:srgbClr val="0033CC"/>
                </a:solidFill>
                <a:latin typeface="Comic Sans MS" pitchFamily="66" charset="0"/>
              </a:rPr>
              <a:t>Cool</a:t>
            </a:r>
          </a:p>
        </p:txBody>
      </p:sp>
      <p:sp>
        <p:nvSpPr>
          <p:cNvPr id="12294" name="AutoShape 7"/>
          <p:cNvSpPr>
            <a:spLocks noChangeArrowheads="1"/>
          </p:cNvSpPr>
          <p:nvPr/>
        </p:nvSpPr>
        <p:spPr bwMode="auto">
          <a:xfrm>
            <a:off x="249238" y="2327432"/>
            <a:ext cx="1485900" cy="942975"/>
          </a:xfrm>
          <a:prstGeom prst="wedgeRoundRectCallout">
            <a:avLst>
              <a:gd name="adj1" fmla="val 49894"/>
              <a:gd name="adj2" fmla="val 106227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/>
            <a:r>
              <a:rPr lang="en-US" b="0">
                <a:solidFill>
                  <a:srgbClr val="0033CC"/>
                </a:solidFill>
                <a:latin typeface="Comic Sans MS" pitchFamily="66" charset="0"/>
              </a:rPr>
              <a:t>Hey dude, want to be our CEO?</a:t>
            </a:r>
          </a:p>
        </p:txBody>
      </p:sp>
      <p:sp>
        <p:nvSpPr>
          <p:cNvPr id="12295" name="AutoShape 8"/>
          <p:cNvSpPr>
            <a:spLocks noChangeArrowheads="1"/>
          </p:cNvSpPr>
          <p:nvPr/>
        </p:nvSpPr>
        <p:spPr bwMode="auto">
          <a:xfrm>
            <a:off x="4325937" y="1371590"/>
            <a:ext cx="2688473" cy="1679742"/>
          </a:xfrm>
          <a:prstGeom prst="wedgeRoundRectCallout">
            <a:avLst>
              <a:gd name="adj1" fmla="val 27755"/>
              <a:gd name="adj2" fmla="val 70565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/>
            <a:r>
              <a:rPr lang="en-US" b="0" dirty="0">
                <a:solidFill>
                  <a:schemeClr val="tx2"/>
                </a:solidFill>
                <a:latin typeface="Comic Sans MS" pitchFamily="66" charset="0"/>
              </a:rPr>
              <a:t>Okay, but you will have to learn the ways of the force if you are to come with me to raise money</a:t>
            </a:r>
          </a:p>
        </p:txBody>
      </p:sp>
      <p:sp>
        <p:nvSpPr>
          <p:cNvPr id="1229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need a CEO</a:t>
            </a:r>
          </a:p>
        </p:txBody>
      </p:sp>
    </p:spTree>
    <p:extLst>
      <p:ext uri="{BB962C8B-B14F-4D97-AF65-F5344CB8AC3E}">
        <p14:creationId xmlns:p14="http://schemas.microsoft.com/office/powerpoint/2010/main" val="2637291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9712"/>
            <a:ext cx="914400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venture capital (VC) </a:t>
            </a:r>
            <a:b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Sand Hill Road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1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" y="1371600"/>
            <a:ext cx="9144000" cy="526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Rectangle 94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82960"/>
          </a:xfrm>
        </p:spPr>
        <p:txBody>
          <a:bodyPr/>
          <a:lstStyle/>
          <a:p>
            <a:pPr algn="ctr"/>
            <a:r>
              <a:rPr lang="en-U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Jun 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2004, </a:t>
            </a:r>
            <a:r>
              <a:rPr lang="en-U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 nearly 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 pitches &amp; 3 </a:t>
            </a:r>
            <a:r>
              <a:rPr lang="en-U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months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b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finally 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close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our 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Series A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($4.5MM)</a:t>
            </a:r>
            <a:b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32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24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3" t="30815" r="44353" b="36296"/>
          <a:stretch>
            <a:fillRect/>
          </a:stretch>
        </p:blipFill>
        <p:spPr bwMode="auto">
          <a:xfrm>
            <a:off x="4165600" y="1839913"/>
            <a:ext cx="1285875" cy="180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27521" r="27870" b="36742"/>
          <a:stretch>
            <a:fillRect/>
          </a:stretch>
        </p:blipFill>
        <p:spPr bwMode="auto">
          <a:xfrm>
            <a:off x="3278188" y="4243388"/>
            <a:ext cx="5713412" cy="181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5" t="47855" r="46190" b="18518"/>
          <a:stretch>
            <a:fillRect/>
          </a:stretch>
        </p:blipFill>
        <p:spPr bwMode="auto">
          <a:xfrm>
            <a:off x="2882900" y="1795463"/>
            <a:ext cx="1262063" cy="186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4" t="23851" r="43121" b="34370"/>
          <a:stretch>
            <a:fillRect/>
          </a:stretch>
        </p:blipFill>
        <p:spPr bwMode="auto">
          <a:xfrm>
            <a:off x="6731000" y="1766888"/>
            <a:ext cx="1271588" cy="185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1" t="17036" r="44629" b="34962"/>
          <a:stretch>
            <a:fillRect/>
          </a:stretch>
        </p:blipFill>
        <p:spPr bwMode="auto">
          <a:xfrm>
            <a:off x="7937500" y="2000250"/>
            <a:ext cx="1193800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t="33296" r="35899" b="32370"/>
          <a:stretch>
            <a:fillRect/>
          </a:stretch>
        </p:blipFill>
        <p:spPr bwMode="auto">
          <a:xfrm>
            <a:off x="1479550" y="2622550"/>
            <a:ext cx="1201738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8" t="34666" r="34578" b="29778"/>
          <a:stretch>
            <a:fillRect/>
          </a:stretch>
        </p:blipFill>
        <p:spPr bwMode="auto">
          <a:xfrm>
            <a:off x="254000" y="2736850"/>
            <a:ext cx="128905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7" t="36890" r="35742" b="31783"/>
          <a:stretch>
            <a:fillRect/>
          </a:stretch>
        </p:blipFill>
        <p:spPr bwMode="auto">
          <a:xfrm>
            <a:off x="5551488" y="1577975"/>
            <a:ext cx="1187450" cy="196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70" name="Rectangle 11"/>
          <p:cNvSpPr>
            <a:spLocks noChangeArrowheads="1"/>
          </p:cNvSpPr>
          <p:nvPr/>
        </p:nvSpPr>
        <p:spPr bwMode="auto">
          <a:xfrm>
            <a:off x="4257675" y="3592513"/>
            <a:ext cx="10842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Sami</a:t>
            </a:r>
          </a:p>
          <a:p>
            <a:pPr algn="ctr" eaLnBrk="0" hangingPunct="0"/>
            <a:r>
              <a:rPr lang="en-US" sz="1400" b="0"/>
              <a:t>VP Biz Dev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3098800" y="3584575"/>
            <a:ext cx="863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Thomas</a:t>
            </a:r>
          </a:p>
          <a:p>
            <a:pPr algn="ctr" eaLnBrk="0" hangingPunct="0"/>
            <a:r>
              <a:rPr lang="en-US" sz="1400" b="0"/>
              <a:t>CEO</a:t>
            </a:r>
          </a:p>
        </p:txBody>
      </p:sp>
      <p:sp>
        <p:nvSpPr>
          <p:cNvPr id="15372" name="Rectangle 13"/>
          <p:cNvSpPr>
            <a:spLocks noChangeArrowheads="1"/>
          </p:cNvSpPr>
          <p:nvPr/>
        </p:nvSpPr>
        <p:spPr bwMode="auto">
          <a:xfrm>
            <a:off x="5495925" y="3584575"/>
            <a:ext cx="11318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Zeka</a:t>
            </a:r>
          </a:p>
          <a:p>
            <a:pPr algn="ctr" eaLnBrk="0" hangingPunct="0"/>
            <a:r>
              <a:rPr lang="en-US" sz="1400" b="0"/>
              <a:t>Sr. Scientist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914400" y="4541838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Founders</a:t>
            </a:r>
            <a:endParaRPr lang="en-US" sz="1400" b="0"/>
          </a:p>
        </p:txBody>
      </p:sp>
      <p:sp>
        <p:nvSpPr>
          <p:cNvPr id="15374" name="Rectangle 15"/>
          <p:cNvSpPr>
            <a:spLocks noChangeArrowheads="1"/>
          </p:cNvSpPr>
          <p:nvPr/>
        </p:nvSpPr>
        <p:spPr bwMode="auto">
          <a:xfrm>
            <a:off x="6753225" y="3589338"/>
            <a:ext cx="11398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Dan</a:t>
            </a:r>
          </a:p>
          <a:p>
            <a:pPr algn="ctr" eaLnBrk="0" hangingPunct="0"/>
            <a:r>
              <a:rPr lang="en-US" sz="1400" b="0"/>
              <a:t>Jr. Engineer</a:t>
            </a:r>
          </a:p>
        </p:txBody>
      </p:sp>
      <p:sp>
        <p:nvSpPr>
          <p:cNvPr id="15375" name="Rectangle 16"/>
          <p:cNvSpPr>
            <a:spLocks noChangeArrowheads="1"/>
          </p:cNvSpPr>
          <p:nvPr/>
        </p:nvSpPr>
        <p:spPr bwMode="auto">
          <a:xfrm>
            <a:off x="7885113" y="3543300"/>
            <a:ext cx="116998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Rong</a:t>
            </a:r>
          </a:p>
          <a:p>
            <a:pPr algn="ctr" eaLnBrk="0" hangingPunct="0"/>
            <a:r>
              <a:rPr lang="en-US" sz="1400" b="0"/>
              <a:t>Sr. Engineer</a:t>
            </a:r>
          </a:p>
        </p:txBody>
      </p:sp>
      <p:sp>
        <p:nvSpPr>
          <p:cNvPr id="15376" name="Rectangle 17"/>
          <p:cNvSpPr>
            <a:spLocks noChangeArrowheads="1"/>
          </p:cNvSpPr>
          <p:nvPr/>
        </p:nvSpPr>
        <p:spPr bwMode="auto">
          <a:xfrm>
            <a:off x="4638675" y="5969000"/>
            <a:ext cx="14176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Matt</a:t>
            </a:r>
          </a:p>
          <a:p>
            <a:pPr algn="ctr" eaLnBrk="0" hangingPunct="0"/>
            <a:r>
              <a:rPr lang="en-US" sz="1400" b="0"/>
              <a:t>VP Engineering</a:t>
            </a:r>
          </a:p>
        </p:txBody>
      </p:sp>
      <p:sp>
        <p:nvSpPr>
          <p:cNvPr id="15377" name="Rectangle 18"/>
          <p:cNvSpPr>
            <a:spLocks noChangeArrowheads="1"/>
          </p:cNvSpPr>
          <p:nvPr/>
        </p:nvSpPr>
        <p:spPr bwMode="auto">
          <a:xfrm>
            <a:off x="6186488" y="5951538"/>
            <a:ext cx="113188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Alex</a:t>
            </a:r>
          </a:p>
          <a:p>
            <a:pPr algn="ctr" eaLnBrk="0" hangingPunct="0"/>
            <a:r>
              <a:rPr lang="en-US" sz="1400" b="0"/>
              <a:t>Sr. Scientist</a:t>
            </a:r>
          </a:p>
        </p:txBody>
      </p:sp>
      <p:sp>
        <p:nvSpPr>
          <p:cNvPr id="15378" name="Rectangle 19"/>
          <p:cNvSpPr>
            <a:spLocks noChangeArrowheads="1"/>
          </p:cNvSpPr>
          <p:nvPr/>
        </p:nvSpPr>
        <p:spPr bwMode="auto">
          <a:xfrm>
            <a:off x="7747000" y="5938838"/>
            <a:ext cx="8826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Mandy</a:t>
            </a:r>
          </a:p>
          <a:p>
            <a:pPr algn="ctr" eaLnBrk="0" hangingPunct="0"/>
            <a:r>
              <a:rPr lang="en-US" sz="1400" b="0"/>
              <a:t>Lab Mgr.</a:t>
            </a:r>
          </a:p>
        </p:txBody>
      </p:sp>
      <p:sp>
        <p:nvSpPr>
          <p:cNvPr id="15379" name="Rectangle 20"/>
          <p:cNvSpPr>
            <a:spLocks noChangeArrowheads="1"/>
          </p:cNvSpPr>
          <p:nvPr/>
        </p:nvSpPr>
        <p:spPr bwMode="auto">
          <a:xfrm>
            <a:off x="3363913" y="5943600"/>
            <a:ext cx="10509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/>
              <a:t>Vikki</a:t>
            </a:r>
          </a:p>
          <a:p>
            <a:pPr algn="ctr" eaLnBrk="0" hangingPunct="0"/>
            <a:r>
              <a:rPr lang="en-US" sz="1400" b="0"/>
              <a:t>Office Mgr.</a:t>
            </a:r>
          </a:p>
        </p:txBody>
      </p:sp>
      <p:sp>
        <p:nvSpPr>
          <p:cNvPr id="15380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build a fantastic team </a:t>
            </a:r>
            <a:b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</a:t>
            </a:r>
            <a:r>
              <a:rPr lang="en-US" sz="24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Superprotonic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Team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81" name="Picture 23" descr="SuperProtonic_Logo_Ct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91" t="-15417" r="-15849" b="-19923"/>
          <a:stretch>
            <a:fillRect/>
          </a:stretch>
        </p:blipFill>
        <p:spPr bwMode="auto">
          <a:xfrm>
            <a:off x="160026" y="4776788"/>
            <a:ext cx="3241987" cy="188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089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t="33296" r="35899" b="32370"/>
          <a:stretch>
            <a:fillRect/>
          </a:stretch>
        </p:blipFill>
        <p:spPr bwMode="auto">
          <a:xfrm>
            <a:off x="1203737" y="1419225"/>
            <a:ext cx="1554163" cy="25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 descr="000_01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7" t="9402" r="-732" b="99"/>
          <a:stretch>
            <a:fillRect/>
          </a:stretch>
        </p:blipFill>
        <p:spPr bwMode="auto">
          <a:xfrm>
            <a:off x="3571461" y="1228579"/>
            <a:ext cx="5219960" cy="516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5" descr="MCj0250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62101" flipH="1">
            <a:off x="2564225" y="2149475"/>
            <a:ext cx="7429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6" descr="MCj0434812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51936">
            <a:off x="622712" y="2787650"/>
            <a:ext cx="9493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MCj0233742000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119">
            <a:off x="5051837" y="3827463"/>
            <a:ext cx="122555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8" descr="MCj0233671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23" y="3389179"/>
            <a:ext cx="687387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8" t="36499" r="34578" b="29778"/>
          <a:stretch>
            <a:fillRect/>
          </a:stretch>
        </p:blipFill>
        <p:spPr bwMode="auto">
          <a:xfrm>
            <a:off x="1352376" y="4079952"/>
            <a:ext cx="15938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10" descr="MCj03976460000[1]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12" y="5284788"/>
            <a:ext cx="12096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11" descr="MCj0237415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5458">
            <a:off x="414750" y="4881563"/>
            <a:ext cx="1306512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12" descr="MCj02336680000[1]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937" y="5243513"/>
            <a:ext cx="1114425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build a laboratory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…money is </a:t>
            </a:r>
            <a:r>
              <a:rPr lang="en-US" sz="24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flyin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out the 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window</a:t>
            </a:r>
            <a:endParaRPr lang="en-US" sz="3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9301" y="6446991"/>
            <a:ext cx="509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from lease to fully operational lab in 50 days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133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8600" y="2781300"/>
            <a:ext cx="8686800" cy="819150"/>
          </a:xfrm>
        </p:spPr>
        <p:txBody>
          <a:bodyPr/>
          <a:lstStyle/>
          <a:p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story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4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Cj042416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676400"/>
            <a:ext cx="31877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5856288" y="1520825"/>
            <a:ext cx="1631950" cy="1611313"/>
            <a:chOff x="1987" y="182"/>
            <a:chExt cx="1524" cy="1487"/>
          </a:xfrm>
        </p:grpSpPr>
        <p:pic>
          <p:nvPicPr>
            <p:cNvPr id="17471" name="Picture 4" descr="MCNA00661_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7"/>
            <a:stretch>
              <a:fillRect/>
            </a:stretch>
          </p:blipFill>
          <p:spPr bwMode="auto">
            <a:xfrm>
              <a:off x="1987" y="217"/>
              <a:ext cx="1524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72" name="Rectangle 5"/>
            <p:cNvSpPr>
              <a:spLocks noChangeArrowheads="1"/>
            </p:cNvSpPr>
            <p:nvPr/>
          </p:nvSpPr>
          <p:spPr bwMode="auto">
            <a:xfrm>
              <a:off x="1995" y="219"/>
              <a:ext cx="1456" cy="1408"/>
            </a:xfrm>
            <a:prstGeom prst="rect">
              <a:avLst/>
            </a:prstGeom>
            <a:noFill/>
            <a:ln w="190500" algn="ctr">
              <a:solidFill>
                <a:srgbClr val="9933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73" name="Rectangle 6"/>
            <p:cNvSpPr>
              <a:spLocks noChangeArrowheads="1"/>
            </p:cNvSpPr>
            <p:nvPr/>
          </p:nvSpPr>
          <p:spPr bwMode="auto">
            <a:xfrm>
              <a:off x="2006" y="182"/>
              <a:ext cx="712" cy="704"/>
            </a:xfrm>
            <a:prstGeom prst="rect">
              <a:avLst/>
            </a:prstGeom>
            <a:noFill/>
            <a:ln w="63500" algn="ctr">
              <a:solidFill>
                <a:srgbClr val="99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74" name="Rectangle 7"/>
            <p:cNvSpPr>
              <a:spLocks noChangeArrowheads="1"/>
            </p:cNvSpPr>
            <p:nvPr/>
          </p:nvSpPr>
          <p:spPr bwMode="auto">
            <a:xfrm>
              <a:off x="1993" y="889"/>
              <a:ext cx="712" cy="704"/>
            </a:xfrm>
            <a:prstGeom prst="rect">
              <a:avLst/>
            </a:prstGeom>
            <a:noFill/>
            <a:ln w="63500" algn="ctr">
              <a:solidFill>
                <a:srgbClr val="99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75" name="Rectangle 8"/>
            <p:cNvSpPr>
              <a:spLocks noChangeArrowheads="1"/>
            </p:cNvSpPr>
            <p:nvPr/>
          </p:nvSpPr>
          <p:spPr bwMode="auto">
            <a:xfrm>
              <a:off x="2705" y="185"/>
              <a:ext cx="712" cy="704"/>
            </a:xfrm>
            <a:prstGeom prst="rect">
              <a:avLst/>
            </a:prstGeom>
            <a:noFill/>
            <a:ln w="63500" algn="ctr">
              <a:solidFill>
                <a:srgbClr val="99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76" name="Rectangle 9"/>
            <p:cNvSpPr>
              <a:spLocks noChangeArrowheads="1"/>
            </p:cNvSpPr>
            <p:nvPr/>
          </p:nvSpPr>
          <p:spPr bwMode="auto">
            <a:xfrm>
              <a:off x="2716" y="884"/>
              <a:ext cx="712" cy="704"/>
            </a:xfrm>
            <a:prstGeom prst="rect">
              <a:avLst/>
            </a:prstGeom>
            <a:noFill/>
            <a:ln w="63500" algn="ctr">
              <a:solidFill>
                <a:srgbClr val="99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412" name="Group 11"/>
          <p:cNvGrpSpPr>
            <a:grpSpLocks/>
          </p:cNvGrpSpPr>
          <p:nvPr/>
        </p:nvGrpSpPr>
        <p:grpSpPr bwMode="auto">
          <a:xfrm>
            <a:off x="5908675" y="3614738"/>
            <a:ext cx="1619250" cy="1625600"/>
            <a:chOff x="2516" y="1813"/>
            <a:chExt cx="1492" cy="1464"/>
          </a:xfrm>
        </p:grpSpPr>
        <p:pic>
          <p:nvPicPr>
            <p:cNvPr id="17462" name="Picture 12" descr="MCj0397470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3" r="33020" b="52353"/>
            <a:stretch>
              <a:fillRect/>
            </a:stretch>
          </p:blipFill>
          <p:spPr bwMode="auto">
            <a:xfrm>
              <a:off x="2550" y="1813"/>
              <a:ext cx="1439" cy="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63" name="Picture 13" descr="MCNA00661_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57"/>
            <a:stretch>
              <a:fillRect/>
            </a:stretch>
          </p:blipFill>
          <p:spPr bwMode="auto">
            <a:xfrm>
              <a:off x="2560" y="2552"/>
              <a:ext cx="1448" cy="72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64" name="Freeform 14"/>
            <p:cNvSpPr>
              <a:spLocks/>
            </p:cNvSpPr>
            <p:nvPr/>
          </p:nvSpPr>
          <p:spPr bwMode="auto">
            <a:xfrm>
              <a:off x="2568" y="2528"/>
              <a:ext cx="1384" cy="424"/>
            </a:xfrm>
            <a:custGeom>
              <a:avLst/>
              <a:gdLst>
                <a:gd name="T0" fmla="*/ 0 w 1384"/>
                <a:gd name="T1" fmla="*/ 424 h 424"/>
                <a:gd name="T2" fmla="*/ 360 w 1384"/>
                <a:gd name="T3" fmla="*/ 96 h 424"/>
                <a:gd name="T4" fmla="*/ 552 w 1384"/>
                <a:gd name="T5" fmla="*/ 240 h 424"/>
                <a:gd name="T6" fmla="*/ 912 w 1384"/>
                <a:gd name="T7" fmla="*/ 40 h 424"/>
                <a:gd name="T8" fmla="*/ 848 w 1384"/>
                <a:gd name="T9" fmla="*/ 80 h 424"/>
                <a:gd name="T10" fmla="*/ 984 w 1384"/>
                <a:gd name="T11" fmla="*/ 208 h 424"/>
                <a:gd name="T12" fmla="*/ 1184 w 1384"/>
                <a:gd name="T13" fmla="*/ 16 h 424"/>
                <a:gd name="T14" fmla="*/ 1368 w 1384"/>
                <a:gd name="T15" fmla="*/ 224 h 424"/>
                <a:gd name="T16" fmla="*/ 1384 w 1384"/>
                <a:gd name="T17" fmla="*/ 40 h 424"/>
                <a:gd name="T18" fmla="*/ 1344 w 1384"/>
                <a:gd name="T19" fmla="*/ 8 h 424"/>
                <a:gd name="T20" fmla="*/ 1272 w 1384"/>
                <a:gd name="T21" fmla="*/ 0 h 424"/>
                <a:gd name="T22" fmla="*/ 0 w 1384"/>
                <a:gd name="T23" fmla="*/ 16 h 424"/>
                <a:gd name="T24" fmla="*/ 0 w 1384"/>
                <a:gd name="T25" fmla="*/ 424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84" h="424">
                  <a:moveTo>
                    <a:pt x="0" y="424"/>
                  </a:moveTo>
                  <a:lnTo>
                    <a:pt x="360" y="96"/>
                  </a:lnTo>
                  <a:lnTo>
                    <a:pt x="552" y="240"/>
                  </a:lnTo>
                  <a:lnTo>
                    <a:pt x="912" y="40"/>
                  </a:lnTo>
                  <a:lnTo>
                    <a:pt x="848" y="80"/>
                  </a:lnTo>
                  <a:lnTo>
                    <a:pt x="984" y="208"/>
                  </a:lnTo>
                  <a:lnTo>
                    <a:pt x="1184" y="16"/>
                  </a:lnTo>
                  <a:lnTo>
                    <a:pt x="1368" y="224"/>
                  </a:lnTo>
                  <a:lnTo>
                    <a:pt x="1384" y="40"/>
                  </a:lnTo>
                  <a:lnTo>
                    <a:pt x="1344" y="8"/>
                  </a:lnTo>
                  <a:lnTo>
                    <a:pt x="1272" y="0"/>
                  </a:lnTo>
                  <a:lnTo>
                    <a:pt x="0" y="16"/>
                  </a:lnTo>
                  <a:lnTo>
                    <a:pt x="0" y="424"/>
                  </a:lnTo>
                  <a:close/>
                </a:path>
              </a:pathLst>
            </a:custGeom>
            <a:solidFill>
              <a:srgbClr val="1E6E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grpSp>
          <p:nvGrpSpPr>
            <p:cNvPr id="17465" name="Group 15"/>
            <p:cNvGrpSpPr>
              <a:grpSpLocks/>
            </p:cNvGrpSpPr>
            <p:nvPr/>
          </p:nvGrpSpPr>
          <p:grpSpPr bwMode="auto">
            <a:xfrm>
              <a:off x="2516" y="1832"/>
              <a:ext cx="1458" cy="1445"/>
              <a:chOff x="3916" y="0"/>
              <a:chExt cx="1458" cy="1445"/>
            </a:xfrm>
          </p:grpSpPr>
          <p:sp>
            <p:nvSpPr>
              <p:cNvPr id="17466" name="Rectangle 16"/>
              <p:cNvSpPr>
                <a:spLocks noChangeArrowheads="1"/>
              </p:cNvSpPr>
              <p:nvPr/>
            </p:nvSpPr>
            <p:spPr bwMode="auto">
              <a:xfrm>
                <a:off x="3918" y="37"/>
                <a:ext cx="1456" cy="1408"/>
              </a:xfrm>
              <a:prstGeom prst="rect">
                <a:avLst/>
              </a:prstGeom>
              <a:noFill/>
              <a:ln w="190500" algn="ctr">
                <a:solidFill>
                  <a:srgbClr val="9933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467" name="Rectangle 17"/>
              <p:cNvSpPr>
                <a:spLocks noChangeArrowheads="1"/>
              </p:cNvSpPr>
              <p:nvPr/>
            </p:nvSpPr>
            <p:spPr bwMode="auto">
              <a:xfrm>
                <a:off x="3929" y="0"/>
                <a:ext cx="712" cy="704"/>
              </a:xfrm>
              <a:prstGeom prst="rect">
                <a:avLst/>
              </a:prstGeom>
              <a:noFill/>
              <a:ln w="63500" algn="ctr">
                <a:solidFill>
                  <a:srgbClr val="99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468" name="Rectangle 18"/>
              <p:cNvSpPr>
                <a:spLocks noChangeArrowheads="1"/>
              </p:cNvSpPr>
              <p:nvPr/>
            </p:nvSpPr>
            <p:spPr bwMode="auto">
              <a:xfrm>
                <a:off x="3916" y="707"/>
                <a:ext cx="712" cy="704"/>
              </a:xfrm>
              <a:prstGeom prst="rect">
                <a:avLst/>
              </a:prstGeom>
              <a:noFill/>
              <a:ln w="63500" algn="ctr">
                <a:solidFill>
                  <a:srgbClr val="99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469" name="Rectangle 19"/>
              <p:cNvSpPr>
                <a:spLocks noChangeArrowheads="1"/>
              </p:cNvSpPr>
              <p:nvPr/>
            </p:nvSpPr>
            <p:spPr bwMode="auto">
              <a:xfrm>
                <a:off x="4628" y="3"/>
                <a:ext cx="712" cy="704"/>
              </a:xfrm>
              <a:prstGeom prst="rect">
                <a:avLst/>
              </a:prstGeom>
              <a:noFill/>
              <a:ln w="63500" algn="ctr">
                <a:solidFill>
                  <a:srgbClr val="99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470" name="Rectangle 20"/>
              <p:cNvSpPr>
                <a:spLocks noChangeArrowheads="1"/>
              </p:cNvSpPr>
              <p:nvPr/>
            </p:nvSpPr>
            <p:spPr bwMode="auto">
              <a:xfrm>
                <a:off x="4639" y="702"/>
                <a:ext cx="712" cy="704"/>
              </a:xfrm>
              <a:prstGeom prst="rect">
                <a:avLst/>
              </a:prstGeom>
              <a:noFill/>
              <a:ln w="63500" algn="ctr">
                <a:solidFill>
                  <a:srgbClr val="99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17413" name="Picture 21" descr="MPj0422458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10677" r="30013" b="34505"/>
          <a:stretch>
            <a:fillRect/>
          </a:stretch>
        </p:blipFill>
        <p:spPr bwMode="auto">
          <a:xfrm>
            <a:off x="2638425" y="2362200"/>
            <a:ext cx="623888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22" descr="MCj0428471000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863725"/>
            <a:ext cx="365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23" descr="MCj0426088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787525"/>
            <a:ext cx="450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24" descr="MCj04260800000[1]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724025"/>
            <a:ext cx="31750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25" descr="MCj04260840000[1]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6974">
            <a:off x="3889375" y="1735138"/>
            <a:ext cx="466725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26" descr="MCj0428443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820">
            <a:off x="2760663" y="1984375"/>
            <a:ext cx="325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27" descr="MCj0428443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2232025"/>
            <a:ext cx="350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28" descr="MCj0428443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1673225"/>
            <a:ext cx="5080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1" name="Picture 29" descr="MCj04248220000[1]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1939925"/>
            <a:ext cx="5080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2" name="Picture 30" descr="MCj0426094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9530">
            <a:off x="4886325" y="1797050"/>
            <a:ext cx="423863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31" descr="MCj0426086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5077">
            <a:off x="3217863" y="1847850"/>
            <a:ext cx="40163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4" name="Picture 32" descr="MCj04248180000[1]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1812925"/>
            <a:ext cx="3222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33" descr="MCj04248280000[1]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2054225"/>
            <a:ext cx="2825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34" descr="MCj04261000000[1]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3127">
            <a:off x="2763838" y="1690688"/>
            <a:ext cx="503237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35" descr="MCj04261000000[1]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1774825"/>
            <a:ext cx="35083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8" name="Picture 36" descr="MCj04248300000[1]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1882775"/>
            <a:ext cx="3873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37" descr="MCj04248340000[1]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1800225"/>
            <a:ext cx="4381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0" name="Picture 38" descr="MCj04248340000[1]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740">
            <a:off x="4762500" y="2108200"/>
            <a:ext cx="4254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39" descr="MPj04224110000[1]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0" t="21875" r="30064" b="16740"/>
          <a:stretch>
            <a:fillRect/>
          </a:stretch>
        </p:blipFill>
        <p:spPr bwMode="auto">
          <a:xfrm>
            <a:off x="4516438" y="1943100"/>
            <a:ext cx="7429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4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7" t="36604" r="35207" b="36098"/>
          <a:stretch>
            <a:fillRect/>
          </a:stretch>
        </p:blipFill>
        <p:spPr bwMode="auto">
          <a:xfrm>
            <a:off x="3400425" y="2020888"/>
            <a:ext cx="1090613" cy="12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33" name="Picture 41" descr="MCj042416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3713163"/>
            <a:ext cx="31877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4" name="Picture 42" descr="MPj0422458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10677" r="32510" b="34505"/>
          <a:stretch>
            <a:fillRect/>
          </a:stretch>
        </p:blipFill>
        <p:spPr bwMode="auto">
          <a:xfrm>
            <a:off x="2617788" y="4398963"/>
            <a:ext cx="58578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5" name="Picture 43" descr="MCj0428471000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3900488"/>
            <a:ext cx="365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Picture 44" descr="MCj0426088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824288"/>
            <a:ext cx="450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Picture 45" descr="MCj04260800000[1]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3760788"/>
            <a:ext cx="3175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8" name="Picture 46" descr="MCj04260840000[1]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6974">
            <a:off x="3868738" y="3771900"/>
            <a:ext cx="46672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9" name="Picture 47" descr="MCj0428443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820">
            <a:off x="2740025" y="4021138"/>
            <a:ext cx="3254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0" name="Picture 48" descr="MCj0428443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4268788"/>
            <a:ext cx="35083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1" name="Picture 49" descr="MCj0428443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38" y="3709988"/>
            <a:ext cx="5080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Picture 50" descr="MCj04248220000[1]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38" y="3976688"/>
            <a:ext cx="5080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3" name="Picture 51" descr="MCj0426094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9530">
            <a:off x="4865688" y="3833813"/>
            <a:ext cx="423862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4" name="Picture 52" descr="MCj0426086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5077">
            <a:off x="3197225" y="3884613"/>
            <a:ext cx="4016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5" name="Picture 53" descr="MCj04248180000[1]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3849688"/>
            <a:ext cx="32226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Picture 54" descr="MCj04248280000[1]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4090988"/>
            <a:ext cx="2825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7" name="Picture 55" descr="MCj04261000000[1]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3127">
            <a:off x="2743200" y="3727450"/>
            <a:ext cx="503238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8" name="Picture 56" descr="MCj04261000000[1]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811588"/>
            <a:ext cx="350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9" name="Picture 57" descr="MCj04248300000[1]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3919538"/>
            <a:ext cx="3873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0" name="Picture 58" descr="MCj04248340000[1]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3836988"/>
            <a:ext cx="4381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1" name="Picture 59" descr="MCj04248340000[1]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740">
            <a:off x="4741863" y="4144963"/>
            <a:ext cx="42545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2" name="Picture 60" descr="MPj04224110000[1]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0" t="21875" r="30064" b="16740"/>
          <a:stretch>
            <a:fillRect/>
          </a:stretch>
        </p:blipFill>
        <p:spPr bwMode="auto">
          <a:xfrm>
            <a:off x="4495800" y="3979863"/>
            <a:ext cx="7429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3" name="Picture 61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6" t="34793" r="34892" b="37645"/>
          <a:stretch>
            <a:fillRect/>
          </a:stretch>
        </p:blipFill>
        <p:spPr bwMode="auto">
          <a:xfrm>
            <a:off x="3354388" y="4089400"/>
            <a:ext cx="1090612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54" name="Picture 62" descr="MPj0422458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10677" r="32510" b="34505"/>
          <a:stretch>
            <a:fillRect/>
          </a:stretch>
        </p:blipFill>
        <p:spPr bwMode="auto">
          <a:xfrm>
            <a:off x="3181350" y="5572125"/>
            <a:ext cx="585788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5" name="Picture 63" descr="MPj0422458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10677" r="32510" b="34505"/>
          <a:stretch>
            <a:fillRect/>
          </a:stretch>
        </p:blipFill>
        <p:spPr bwMode="auto">
          <a:xfrm>
            <a:off x="4121150" y="5597525"/>
            <a:ext cx="585788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6" name="Picture 64" descr="MPj04224110000[1]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0" t="21875" r="30064" b="16740"/>
          <a:stretch>
            <a:fillRect/>
          </a:stretch>
        </p:blipFill>
        <p:spPr bwMode="auto">
          <a:xfrm>
            <a:off x="3725863" y="5597525"/>
            <a:ext cx="5905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7" name="Picture 65" descr="MPj04224110000[1]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0" t="21875" r="30064" b="16740"/>
          <a:stretch>
            <a:fillRect/>
          </a:stretch>
        </p:blipFill>
        <p:spPr bwMode="auto">
          <a:xfrm>
            <a:off x="4822825" y="5500688"/>
            <a:ext cx="5905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8" name="Picture 66" descr="MPj04224110000[1]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0" t="21875" r="30064" b="16740"/>
          <a:stretch>
            <a:fillRect/>
          </a:stretch>
        </p:blipFill>
        <p:spPr bwMode="auto">
          <a:xfrm>
            <a:off x="2441575" y="5551488"/>
            <a:ext cx="5588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9" name="Text Box 67"/>
          <p:cNvSpPr txBox="1">
            <a:spLocks noChangeArrowheads="1"/>
          </p:cNvSpPr>
          <p:nvPr/>
        </p:nvSpPr>
        <p:spPr bwMode="auto">
          <a:xfrm>
            <a:off x="292100" y="2297113"/>
            <a:ext cx="1568450" cy="473075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bg2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b="0">
                <a:solidFill>
                  <a:srgbClr val="FF0000"/>
                </a:solidFill>
              </a:rPr>
              <a:t>7:00 AM</a:t>
            </a:r>
          </a:p>
        </p:txBody>
      </p:sp>
      <p:sp>
        <p:nvSpPr>
          <p:cNvPr id="17460" name="Text Box 68"/>
          <p:cNvSpPr txBox="1">
            <a:spLocks noChangeArrowheads="1"/>
          </p:cNvSpPr>
          <p:nvPr/>
        </p:nvSpPr>
        <p:spPr bwMode="auto">
          <a:xfrm>
            <a:off x="290513" y="4040188"/>
            <a:ext cx="1568450" cy="473075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bg2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b="0">
                <a:solidFill>
                  <a:srgbClr val="FF0000"/>
                </a:solidFill>
              </a:rPr>
              <a:t>1:00 AM</a:t>
            </a:r>
          </a:p>
        </p:txBody>
      </p:sp>
      <p:sp>
        <p:nvSpPr>
          <p:cNvPr id="17461" name="Rectangle 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Workin</a:t>
            </a:r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hard</a:t>
            </a:r>
            <a:b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typical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weeks 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~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 hours</a:t>
            </a:r>
            <a:b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57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991099" y="368433"/>
            <a:ext cx="4038600" cy="1139825"/>
          </a:xfrm>
        </p:spPr>
        <p:txBody>
          <a:bodyPr/>
          <a:lstStyle/>
          <a:p>
            <a:pPr algn="l"/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15 min of fame</a:t>
            </a:r>
          </a:p>
        </p:txBody>
      </p:sp>
      <p:grpSp>
        <p:nvGrpSpPr>
          <p:cNvPr id="1700870" name="Group 6"/>
          <p:cNvGrpSpPr>
            <a:grpSpLocks/>
          </p:cNvGrpSpPr>
          <p:nvPr/>
        </p:nvGrpSpPr>
        <p:grpSpPr bwMode="auto">
          <a:xfrm>
            <a:off x="-38100" y="0"/>
            <a:ext cx="4724400" cy="6858000"/>
            <a:chOff x="3143" y="374"/>
            <a:chExt cx="2137" cy="3554"/>
          </a:xfrm>
        </p:grpSpPr>
        <p:pic>
          <p:nvPicPr>
            <p:cNvPr id="170086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3" t="13185" r="24260" b="8000"/>
            <a:stretch>
              <a:fillRect/>
            </a:stretch>
          </p:blipFill>
          <p:spPr bwMode="auto">
            <a:xfrm>
              <a:off x="3143" y="1935"/>
              <a:ext cx="2137" cy="1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0086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5" t="13333" r="24815" b="6075"/>
            <a:stretch>
              <a:fillRect/>
            </a:stretch>
          </p:blipFill>
          <p:spPr bwMode="auto">
            <a:xfrm>
              <a:off x="3155" y="374"/>
              <a:ext cx="2110" cy="2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4412" y="1429135"/>
            <a:ext cx="3810000" cy="1103313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lang="es-ES" alt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+mj-cs"/>
              </a:rPr>
              <a:t>featured</a:t>
            </a:r>
            <a:r>
              <a:rPr lang="es-ES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+mj-cs"/>
              </a:rPr>
              <a:t> </a:t>
            </a:r>
            <a:r>
              <a:rPr lang="es-E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+mj-cs"/>
              </a:rPr>
              <a:t>in PBS series </a:t>
            </a:r>
            <a:r>
              <a:rPr lang="es-ES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+mj-cs"/>
              </a:rPr>
              <a:t>called</a:t>
            </a:r>
            <a:r>
              <a:rPr lang="es-E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+mj-cs"/>
              </a:rPr>
              <a:t> '</a:t>
            </a:r>
            <a:r>
              <a:rPr lang="es-ES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+mj-cs"/>
              </a:rPr>
              <a:t>Curious</a:t>
            </a:r>
            <a:r>
              <a:rPr lang="es-E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+mj-cs"/>
              </a:rPr>
              <a:t>'</a:t>
            </a:r>
            <a:endParaRPr lang="en-US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+mj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55406" y="4935097"/>
            <a:ext cx="3479006" cy="12573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en-US" sz="2400" kern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Getting press doesn’t make it real</a:t>
            </a:r>
            <a:endParaRPr lang="en-US" sz="2400" kern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6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2" t="53662" r="66628" b="34943"/>
          <a:stretch>
            <a:fillRect/>
          </a:stretch>
        </p:blipFill>
        <p:spPr bwMode="auto">
          <a:xfrm>
            <a:off x="7053263" y="4560888"/>
            <a:ext cx="1624012" cy="121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4" descr="MCj0424168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2511425"/>
            <a:ext cx="4221162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5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8" y="424656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420687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275138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8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0" y="38544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9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385921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10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8" y="424021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1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20370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12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357187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3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404336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14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392906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15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422116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Rectangle 16"/>
          <p:cNvSpPr>
            <a:spLocks noChangeArrowheads="1"/>
          </p:cNvSpPr>
          <p:nvPr/>
        </p:nvSpPr>
        <p:spPr bwMode="auto">
          <a:xfrm>
            <a:off x="3798888" y="4965700"/>
            <a:ext cx="2278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b="0" i="1">
                <a:solidFill>
                  <a:schemeClr val="bg1"/>
                </a:solidFill>
              </a:rPr>
              <a:t>Venture Capitalist</a:t>
            </a:r>
          </a:p>
        </p:txBody>
      </p:sp>
      <p:pic>
        <p:nvPicPr>
          <p:cNvPr id="18448" name="Picture 17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541972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Picture 18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393382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0" name="Picture 19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75" y="42862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1" name="Oval 20"/>
          <p:cNvSpPr>
            <a:spLocks noChangeArrowheads="1"/>
          </p:cNvSpPr>
          <p:nvPr/>
        </p:nvSpPr>
        <p:spPr bwMode="auto">
          <a:xfrm>
            <a:off x="5168900" y="4730750"/>
            <a:ext cx="338138" cy="7937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2" name="Oval 21"/>
          <p:cNvSpPr>
            <a:spLocks noChangeArrowheads="1"/>
          </p:cNvSpPr>
          <p:nvPr/>
        </p:nvSpPr>
        <p:spPr bwMode="auto">
          <a:xfrm>
            <a:off x="5303838" y="4722813"/>
            <a:ext cx="42862" cy="25082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3" name="Oval 22"/>
          <p:cNvSpPr>
            <a:spLocks noChangeArrowheads="1"/>
          </p:cNvSpPr>
          <p:nvPr/>
        </p:nvSpPr>
        <p:spPr bwMode="auto">
          <a:xfrm>
            <a:off x="5314950" y="4976813"/>
            <a:ext cx="19050" cy="2238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4" name="Oval 23"/>
          <p:cNvSpPr>
            <a:spLocks noChangeArrowheads="1"/>
          </p:cNvSpPr>
          <p:nvPr/>
        </p:nvSpPr>
        <p:spPr bwMode="auto">
          <a:xfrm flipH="1">
            <a:off x="5311775" y="5207000"/>
            <a:ext cx="19050" cy="10477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5" name="Oval 24"/>
          <p:cNvSpPr>
            <a:spLocks noChangeArrowheads="1"/>
          </p:cNvSpPr>
          <p:nvPr/>
        </p:nvSpPr>
        <p:spPr bwMode="auto">
          <a:xfrm>
            <a:off x="5497513" y="5159375"/>
            <a:ext cx="19050" cy="22383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6" name="Oval 25"/>
          <p:cNvSpPr>
            <a:spLocks noChangeArrowheads="1"/>
          </p:cNvSpPr>
          <p:nvPr/>
        </p:nvSpPr>
        <p:spPr bwMode="auto">
          <a:xfrm>
            <a:off x="5551488" y="4741863"/>
            <a:ext cx="338137" cy="7937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7" name="Oval 26"/>
          <p:cNvSpPr>
            <a:spLocks noChangeArrowheads="1"/>
          </p:cNvSpPr>
          <p:nvPr/>
        </p:nvSpPr>
        <p:spPr bwMode="auto">
          <a:xfrm>
            <a:off x="5486400" y="4905375"/>
            <a:ext cx="42863" cy="25082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8" name="Oval 27"/>
          <p:cNvSpPr>
            <a:spLocks noChangeArrowheads="1"/>
          </p:cNvSpPr>
          <p:nvPr/>
        </p:nvSpPr>
        <p:spPr bwMode="auto">
          <a:xfrm>
            <a:off x="5497513" y="5159375"/>
            <a:ext cx="19050" cy="22383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59" name="Oval 28"/>
          <p:cNvSpPr>
            <a:spLocks noChangeArrowheads="1"/>
          </p:cNvSpPr>
          <p:nvPr/>
        </p:nvSpPr>
        <p:spPr bwMode="auto">
          <a:xfrm flipH="1">
            <a:off x="5494338" y="5389563"/>
            <a:ext cx="19050" cy="10477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60" name="Oval 29"/>
          <p:cNvSpPr>
            <a:spLocks noChangeArrowheads="1"/>
          </p:cNvSpPr>
          <p:nvPr/>
        </p:nvSpPr>
        <p:spPr bwMode="auto">
          <a:xfrm>
            <a:off x="5680075" y="5341938"/>
            <a:ext cx="19050" cy="2238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61" name="Oval 30"/>
          <p:cNvSpPr>
            <a:spLocks noChangeArrowheads="1"/>
          </p:cNvSpPr>
          <p:nvPr/>
        </p:nvSpPr>
        <p:spPr bwMode="auto">
          <a:xfrm>
            <a:off x="5078413" y="4745038"/>
            <a:ext cx="42862" cy="25082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62" name="Oval 31"/>
          <p:cNvSpPr>
            <a:spLocks noChangeArrowheads="1"/>
          </p:cNvSpPr>
          <p:nvPr/>
        </p:nvSpPr>
        <p:spPr bwMode="auto">
          <a:xfrm>
            <a:off x="4875213" y="5018088"/>
            <a:ext cx="19050" cy="2238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63" name="Oval 32"/>
          <p:cNvSpPr>
            <a:spLocks noChangeArrowheads="1"/>
          </p:cNvSpPr>
          <p:nvPr/>
        </p:nvSpPr>
        <p:spPr bwMode="auto">
          <a:xfrm flipH="1">
            <a:off x="5795963" y="5138738"/>
            <a:ext cx="19050" cy="10477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64" name="Oval 33"/>
          <p:cNvSpPr>
            <a:spLocks noChangeArrowheads="1"/>
          </p:cNvSpPr>
          <p:nvPr/>
        </p:nvSpPr>
        <p:spPr bwMode="auto">
          <a:xfrm>
            <a:off x="5719763" y="4829175"/>
            <a:ext cx="19050" cy="22383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18465" name="Picture 34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88" y="5640388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6" name="Picture 35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559752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7" name="Picture 36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5780088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8" name="Picture 37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58737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9" name="Picture 38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431641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0" name="Picture 39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534987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1" name="Picture 40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5557838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2" name="Picture 41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567690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3" name="Picture 42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55308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4" name="Picture 43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57467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5" name="Picture 44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54038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6" name="Picture 45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43370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7" name="Picture 46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0" y="52895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8" name="Picture 47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59626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9" name="Picture 48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13" y="563721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0" name="Picture 49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559911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1" name="Picture 50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5456238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2" name="Picture 51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13" y="594201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3" name="Picture 52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483711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4" name="Picture 53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13" y="557371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5" name="Picture 54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5865813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6" name="Picture 55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428307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7" name="Picture 5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6" t="36937" r="66466" b="37537"/>
          <a:stretch>
            <a:fillRect/>
          </a:stretch>
        </p:blipFill>
        <p:spPr bwMode="auto">
          <a:xfrm>
            <a:off x="4113213" y="2284413"/>
            <a:ext cx="1371600" cy="20605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88" name="Freeform 57"/>
          <p:cNvSpPr>
            <a:spLocks/>
          </p:cNvSpPr>
          <p:nvPr/>
        </p:nvSpPr>
        <p:spPr bwMode="auto">
          <a:xfrm>
            <a:off x="4230688" y="2808288"/>
            <a:ext cx="1090612" cy="527050"/>
          </a:xfrm>
          <a:custGeom>
            <a:avLst/>
            <a:gdLst>
              <a:gd name="T0" fmla="*/ 0 w 696"/>
              <a:gd name="T1" fmla="*/ 527050 h 306"/>
              <a:gd name="T2" fmla="*/ 159831 w 696"/>
              <a:gd name="T3" fmla="*/ 403038 h 306"/>
              <a:gd name="T4" fmla="*/ 545306 w 696"/>
              <a:gd name="T5" fmla="*/ 361701 h 306"/>
              <a:gd name="T6" fmla="*/ 977790 w 696"/>
              <a:gd name="T7" fmla="*/ 392704 h 306"/>
              <a:gd name="T8" fmla="*/ 1062407 w 696"/>
              <a:gd name="T9" fmla="*/ 496047 h 306"/>
              <a:gd name="T10" fmla="*/ 1090612 w 696"/>
              <a:gd name="T11" fmla="*/ 330698 h 306"/>
              <a:gd name="T12" fmla="*/ 977790 w 696"/>
              <a:gd name="T13" fmla="*/ 113677 h 306"/>
              <a:gd name="T14" fmla="*/ 235046 w 696"/>
              <a:gd name="T15" fmla="*/ 0 h 306"/>
              <a:gd name="T16" fmla="*/ 9402 w 696"/>
              <a:gd name="T17" fmla="*/ 268692 h 306"/>
              <a:gd name="T18" fmla="*/ 0 w 696"/>
              <a:gd name="T19" fmla="*/ 527050 h 3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96" h="306">
                <a:moveTo>
                  <a:pt x="0" y="306"/>
                </a:moveTo>
                <a:lnTo>
                  <a:pt x="102" y="234"/>
                </a:lnTo>
                <a:lnTo>
                  <a:pt x="348" y="210"/>
                </a:lnTo>
                <a:lnTo>
                  <a:pt x="624" y="228"/>
                </a:lnTo>
                <a:lnTo>
                  <a:pt x="678" y="288"/>
                </a:lnTo>
                <a:lnTo>
                  <a:pt x="696" y="192"/>
                </a:lnTo>
                <a:lnTo>
                  <a:pt x="624" y="66"/>
                </a:lnTo>
                <a:lnTo>
                  <a:pt x="150" y="0"/>
                </a:lnTo>
                <a:lnTo>
                  <a:pt x="6" y="156"/>
                </a:lnTo>
                <a:lnTo>
                  <a:pt x="0" y="306"/>
                </a:lnTo>
                <a:close/>
              </a:path>
            </a:pathLst>
          </a:custGeom>
          <a:solidFill>
            <a:schemeClr val="bg2">
              <a:alpha val="89803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89" name="Freeform 58"/>
          <p:cNvSpPr>
            <a:spLocks/>
          </p:cNvSpPr>
          <p:nvPr/>
        </p:nvSpPr>
        <p:spPr bwMode="auto">
          <a:xfrm>
            <a:off x="4049713" y="2384425"/>
            <a:ext cx="1616075" cy="1728788"/>
          </a:xfrm>
          <a:custGeom>
            <a:avLst/>
            <a:gdLst>
              <a:gd name="T0" fmla="*/ 460446 w 1074"/>
              <a:gd name="T1" fmla="*/ 580292 h 858"/>
              <a:gd name="T2" fmla="*/ 343077 w 1074"/>
              <a:gd name="T3" fmla="*/ 689097 h 858"/>
              <a:gd name="T4" fmla="*/ 153482 w 1074"/>
              <a:gd name="T5" fmla="*/ 1015512 h 858"/>
              <a:gd name="T6" fmla="*/ 297936 w 1074"/>
              <a:gd name="T7" fmla="*/ 1269390 h 858"/>
              <a:gd name="T8" fmla="*/ 415304 w 1074"/>
              <a:gd name="T9" fmla="*/ 1595804 h 858"/>
              <a:gd name="T10" fmla="*/ 361134 w 1074"/>
              <a:gd name="T11" fmla="*/ 1728788 h 858"/>
              <a:gd name="T12" fmla="*/ 18057 w 1074"/>
              <a:gd name="T13" fmla="*/ 1583715 h 858"/>
              <a:gd name="T14" fmla="*/ 0 w 1074"/>
              <a:gd name="T15" fmla="*/ 1257300 h 858"/>
              <a:gd name="T16" fmla="*/ 90284 w 1074"/>
              <a:gd name="T17" fmla="*/ 906707 h 858"/>
              <a:gd name="T18" fmla="*/ 108340 w 1074"/>
              <a:gd name="T19" fmla="*/ 592382 h 858"/>
              <a:gd name="T20" fmla="*/ 306964 w 1074"/>
              <a:gd name="T21" fmla="*/ 169252 h 858"/>
              <a:gd name="T22" fmla="*/ 677126 w 1074"/>
              <a:gd name="T23" fmla="*/ 0 h 858"/>
              <a:gd name="T24" fmla="*/ 1029232 w 1074"/>
              <a:gd name="T25" fmla="*/ 36268 h 858"/>
              <a:gd name="T26" fmla="*/ 1236884 w 1074"/>
              <a:gd name="T27" fmla="*/ 302236 h 858"/>
              <a:gd name="T28" fmla="*/ 1408423 w 1074"/>
              <a:gd name="T29" fmla="*/ 664918 h 858"/>
              <a:gd name="T30" fmla="*/ 1543848 w 1074"/>
              <a:gd name="T31" fmla="*/ 1124317 h 858"/>
              <a:gd name="T32" fmla="*/ 1616075 w 1074"/>
              <a:gd name="T33" fmla="*/ 1354016 h 858"/>
              <a:gd name="T34" fmla="*/ 1498706 w 1074"/>
              <a:gd name="T35" fmla="*/ 1571625 h 858"/>
              <a:gd name="T36" fmla="*/ 1300083 w 1074"/>
              <a:gd name="T37" fmla="*/ 1619983 h 858"/>
              <a:gd name="T38" fmla="*/ 1128544 w 1074"/>
              <a:gd name="T39" fmla="*/ 1619983 h 858"/>
              <a:gd name="T40" fmla="*/ 1029232 w 1074"/>
              <a:gd name="T41" fmla="*/ 1559536 h 858"/>
              <a:gd name="T42" fmla="*/ 1245913 w 1074"/>
              <a:gd name="T43" fmla="*/ 1112227 h 858"/>
              <a:gd name="T44" fmla="*/ 1272998 w 1074"/>
              <a:gd name="T45" fmla="*/ 882528 h 858"/>
              <a:gd name="T46" fmla="*/ 1191742 w 1074"/>
              <a:gd name="T47" fmla="*/ 713276 h 858"/>
              <a:gd name="T48" fmla="*/ 957005 w 1074"/>
              <a:gd name="T49" fmla="*/ 447309 h 858"/>
              <a:gd name="T50" fmla="*/ 695183 w 1074"/>
              <a:gd name="T51" fmla="*/ 459398 h 858"/>
              <a:gd name="T52" fmla="*/ 460446 w 1074"/>
              <a:gd name="T53" fmla="*/ 580292 h 85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74" h="858">
                <a:moveTo>
                  <a:pt x="306" y="288"/>
                </a:moveTo>
                <a:lnTo>
                  <a:pt x="228" y="342"/>
                </a:lnTo>
                <a:lnTo>
                  <a:pt x="102" y="504"/>
                </a:lnTo>
                <a:lnTo>
                  <a:pt x="198" y="630"/>
                </a:lnTo>
                <a:lnTo>
                  <a:pt x="276" y="792"/>
                </a:lnTo>
                <a:lnTo>
                  <a:pt x="240" y="858"/>
                </a:lnTo>
                <a:cubicBezTo>
                  <a:pt x="166" y="841"/>
                  <a:pt x="71" y="845"/>
                  <a:pt x="12" y="786"/>
                </a:cubicBezTo>
                <a:cubicBezTo>
                  <a:pt x="6" y="622"/>
                  <a:pt x="60" y="624"/>
                  <a:pt x="0" y="624"/>
                </a:cubicBezTo>
                <a:lnTo>
                  <a:pt x="60" y="450"/>
                </a:lnTo>
                <a:lnTo>
                  <a:pt x="72" y="294"/>
                </a:lnTo>
                <a:lnTo>
                  <a:pt x="204" y="84"/>
                </a:lnTo>
                <a:lnTo>
                  <a:pt x="450" y="0"/>
                </a:lnTo>
                <a:lnTo>
                  <a:pt x="684" y="18"/>
                </a:lnTo>
                <a:lnTo>
                  <a:pt x="822" y="150"/>
                </a:lnTo>
                <a:lnTo>
                  <a:pt x="936" y="330"/>
                </a:lnTo>
                <a:lnTo>
                  <a:pt x="1026" y="558"/>
                </a:lnTo>
                <a:lnTo>
                  <a:pt x="1074" y="672"/>
                </a:lnTo>
                <a:lnTo>
                  <a:pt x="996" y="780"/>
                </a:lnTo>
                <a:lnTo>
                  <a:pt x="864" y="804"/>
                </a:lnTo>
                <a:lnTo>
                  <a:pt x="750" y="804"/>
                </a:lnTo>
                <a:lnTo>
                  <a:pt x="684" y="774"/>
                </a:lnTo>
                <a:lnTo>
                  <a:pt x="828" y="552"/>
                </a:lnTo>
                <a:lnTo>
                  <a:pt x="846" y="438"/>
                </a:lnTo>
                <a:lnTo>
                  <a:pt x="792" y="354"/>
                </a:lnTo>
                <a:lnTo>
                  <a:pt x="636" y="222"/>
                </a:lnTo>
                <a:lnTo>
                  <a:pt x="462" y="228"/>
                </a:lnTo>
                <a:lnTo>
                  <a:pt x="306" y="2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90" name="Oval 59"/>
          <p:cNvSpPr>
            <a:spLocks noChangeArrowheads="1"/>
          </p:cNvSpPr>
          <p:nvPr/>
        </p:nvSpPr>
        <p:spPr bwMode="auto">
          <a:xfrm>
            <a:off x="4641850" y="3209925"/>
            <a:ext cx="88900" cy="9525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91" name="Oval 60"/>
          <p:cNvSpPr>
            <a:spLocks noChangeArrowheads="1"/>
          </p:cNvSpPr>
          <p:nvPr/>
        </p:nvSpPr>
        <p:spPr bwMode="auto">
          <a:xfrm>
            <a:off x="4864100" y="3200400"/>
            <a:ext cx="88900" cy="96838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8492" name="Picture 61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396557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3" name="Picture 62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393700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94" name="AutoShape 63"/>
          <p:cNvSpPr>
            <a:spLocks noChangeArrowheads="1"/>
          </p:cNvSpPr>
          <p:nvPr/>
        </p:nvSpPr>
        <p:spPr bwMode="auto">
          <a:xfrm>
            <a:off x="5197476" y="1051761"/>
            <a:ext cx="3850272" cy="1463675"/>
          </a:xfrm>
          <a:prstGeom prst="wedgeRoundRectCallout">
            <a:avLst>
              <a:gd name="adj1" fmla="val -44538"/>
              <a:gd name="adj2" fmla="val 104526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l" eaLnBrk="0" hangingPunct="0"/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I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get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it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.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You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lie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to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me and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tell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me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you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are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going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to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hit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all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your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milestones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and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make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me a ton of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money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, and I lie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to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you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that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I am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your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friend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and am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not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going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to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screw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 </a:t>
            </a:r>
            <a:r>
              <a:rPr lang="es-ES" sz="1600" b="0" dirty="0" err="1">
                <a:solidFill>
                  <a:srgbClr val="FF6600"/>
                </a:solidFill>
                <a:latin typeface="Comic Sans MS" pitchFamily="66" charset="0"/>
              </a:rPr>
              <a:t>you</a:t>
            </a:r>
            <a:r>
              <a:rPr lang="es-ES" sz="1600" b="0" dirty="0">
                <a:solidFill>
                  <a:srgbClr val="FF6600"/>
                </a:solidFill>
                <a:latin typeface="Comic Sans MS" pitchFamily="66" charset="0"/>
              </a:rPr>
              <a:t>.</a:t>
            </a:r>
            <a:endParaRPr lang="en-US" sz="1600" b="0" dirty="0">
              <a:solidFill>
                <a:srgbClr val="FF6600"/>
              </a:solidFill>
              <a:latin typeface="Comic Sans MS" pitchFamily="66" charset="0"/>
            </a:endParaRPr>
          </a:p>
        </p:txBody>
      </p:sp>
      <p:pic>
        <p:nvPicPr>
          <p:cNvPr id="18495" name="Picture 6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24963" r="60562" b="14722"/>
          <a:stretch>
            <a:fillRect/>
          </a:stretch>
        </p:blipFill>
        <p:spPr bwMode="auto">
          <a:xfrm>
            <a:off x="6910388" y="3019425"/>
            <a:ext cx="1925637" cy="1989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96" name="Picture 65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515302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7" name="Picture 66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47687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8" name="Picture 67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531495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9" name="Picture 68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4962525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0" name="Picture 69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453390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1" name="Picture 70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5638800"/>
            <a:ext cx="6127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2" name="Picture 71" descr="MCj0424784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5830888"/>
            <a:ext cx="6127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03" name="AutoShape 72"/>
          <p:cNvSpPr>
            <a:spLocks noChangeArrowheads="1"/>
          </p:cNvSpPr>
          <p:nvPr/>
        </p:nvSpPr>
        <p:spPr bwMode="auto">
          <a:xfrm>
            <a:off x="6872289" y="2752725"/>
            <a:ext cx="2271712" cy="676275"/>
          </a:xfrm>
          <a:prstGeom prst="cloudCallout">
            <a:avLst>
              <a:gd name="adj1" fmla="val -14574"/>
              <a:gd name="adj2" fmla="val 93194"/>
            </a:avLst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/>
            <a:r>
              <a:rPr lang="en-US" sz="1600" b="0" i="1">
                <a:solidFill>
                  <a:srgbClr val="FF3300"/>
                </a:solidFill>
                <a:latin typeface="Comic Sans MS" pitchFamily="66" charset="0"/>
              </a:rPr>
              <a:t>Can I just kill them now?</a:t>
            </a:r>
          </a:p>
        </p:txBody>
      </p:sp>
      <p:pic>
        <p:nvPicPr>
          <p:cNvPr id="18504" name="Picture 7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9303" r="8318"/>
          <a:stretch>
            <a:fillRect/>
          </a:stretch>
        </p:blipFill>
        <p:spPr bwMode="auto">
          <a:xfrm>
            <a:off x="577850" y="2185988"/>
            <a:ext cx="2052638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05" name="Picture 7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9" t="36644" r="66129" b="34589"/>
          <a:stretch>
            <a:fillRect/>
          </a:stretch>
        </p:blipFill>
        <p:spPr bwMode="auto">
          <a:xfrm>
            <a:off x="603250" y="4754563"/>
            <a:ext cx="1444625" cy="202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06" name="Picture 7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0" t="35370" r="34259" b="31259"/>
          <a:stretch>
            <a:fillRect/>
          </a:stretch>
        </p:blipFill>
        <p:spPr bwMode="auto">
          <a:xfrm>
            <a:off x="1779588" y="3644900"/>
            <a:ext cx="1127125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07" name="Picture 7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9" t="35556" r="35556" b="31055"/>
          <a:stretch>
            <a:fillRect/>
          </a:stretch>
        </p:blipFill>
        <p:spPr bwMode="auto">
          <a:xfrm>
            <a:off x="47625" y="3386138"/>
            <a:ext cx="1011238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508" name="AutoShape 77"/>
          <p:cNvSpPr>
            <a:spLocks noChangeArrowheads="1"/>
          </p:cNvSpPr>
          <p:nvPr/>
        </p:nvSpPr>
        <p:spPr bwMode="auto">
          <a:xfrm flipH="1">
            <a:off x="2281238" y="5538788"/>
            <a:ext cx="2127250" cy="927100"/>
          </a:xfrm>
          <a:prstGeom prst="wedgeRoundRectCallout">
            <a:avLst>
              <a:gd name="adj1" fmla="val 70745"/>
              <a:gd name="adj2" fmla="val -19009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/>
            <a:r>
              <a:rPr lang="es-ES" sz="1600" b="0">
                <a:solidFill>
                  <a:schemeClr val="tx2"/>
                </a:solidFill>
                <a:latin typeface="Comic Sans MS" pitchFamily="66" charset="0"/>
              </a:rPr>
              <a:t>We’re going to make you a pile of money!</a:t>
            </a:r>
            <a:endParaRPr lang="en-US" sz="1600" b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8509" name="AutoShape 78"/>
          <p:cNvSpPr>
            <a:spLocks noChangeArrowheads="1"/>
          </p:cNvSpPr>
          <p:nvPr/>
        </p:nvSpPr>
        <p:spPr bwMode="auto">
          <a:xfrm flipH="1">
            <a:off x="2047873" y="1970087"/>
            <a:ext cx="2324101" cy="763588"/>
          </a:xfrm>
          <a:prstGeom prst="wedgeRoundRectCallout">
            <a:avLst>
              <a:gd name="adj1" fmla="val 71190"/>
              <a:gd name="adj2" fmla="val 37894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/>
            <a:r>
              <a:rPr lang="es-ES" b="0" dirty="0">
                <a:solidFill>
                  <a:srgbClr val="FF0000"/>
                </a:solidFill>
                <a:latin typeface="Comic Sans MS" pitchFamily="66" charset="0"/>
              </a:rPr>
              <a:t>No, </a:t>
            </a:r>
            <a:r>
              <a:rPr lang="es-ES" b="0" dirty="0" err="1">
                <a:solidFill>
                  <a:srgbClr val="FF0000"/>
                </a:solidFill>
                <a:latin typeface="Comic Sans MS" pitchFamily="66" charset="0"/>
              </a:rPr>
              <a:t>really</a:t>
            </a:r>
            <a:r>
              <a:rPr lang="es-ES" b="0" dirty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s-ES" b="0" dirty="0" err="1">
                <a:solidFill>
                  <a:srgbClr val="FF0000"/>
                </a:solidFill>
                <a:latin typeface="Comic Sans MS" pitchFamily="66" charset="0"/>
              </a:rPr>
              <a:t>these</a:t>
            </a:r>
            <a:r>
              <a:rPr lang="es-ES" b="0" dirty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s-ES" b="0" dirty="0" err="1">
                <a:solidFill>
                  <a:srgbClr val="FF0000"/>
                </a:solidFill>
                <a:latin typeface="Comic Sans MS" pitchFamily="66" charset="0"/>
              </a:rPr>
              <a:t>guys</a:t>
            </a:r>
            <a:r>
              <a:rPr lang="es-ES" b="0" dirty="0">
                <a:solidFill>
                  <a:srgbClr val="FF0000"/>
                </a:solidFill>
                <a:latin typeface="Comic Sans MS" pitchFamily="66" charset="0"/>
              </a:rPr>
              <a:t> are </a:t>
            </a:r>
            <a:r>
              <a:rPr lang="es-ES" b="0" dirty="0" err="1">
                <a:solidFill>
                  <a:srgbClr val="FF0000"/>
                </a:solidFill>
                <a:latin typeface="Comic Sans MS" pitchFamily="66" charset="0"/>
              </a:rPr>
              <a:t>awesome</a:t>
            </a:r>
            <a:r>
              <a:rPr lang="es-ES" b="0" dirty="0">
                <a:solidFill>
                  <a:srgbClr val="FF0000"/>
                </a:solidFill>
                <a:latin typeface="Comic Sans MS" pitchFamily="66" charset="0"/>
              </a:rPr>
              <a:t>.</a:t>
            </a:r>
            <a:endParaRPr lang="en-US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8510" name="Rectangle 80"/>
          <p:cNvSpPr>
            <a:spLocks noGrp="1" noChangeArrowheads="1"/>
          </p:cNvSpPr>
          <p:nvPr>
            <p:ph type="title"/>
          </p:nvPr>
        </p:nvSpPr>
        <p:spPr>
          <a:xfrm>
            <a:off x="228598" y="0"/>
            <a:ext cx="8686800" cy="1011560"/>
          </a:xfrm>
        </p:spPr>
        <p:txBody>
          <a:bodyPr/>
          <a:lstStyle/>
          <a:p>
            <a:pPr algn="ctr"/>
            <a:r>
              <a:rPr lang="en-U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 2006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we’re out 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cash</a:t>
            </a:r>
            <a:b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raise more 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money</a:t>
            </a:r>
            <a:endParaRPr lang="en-US" sz="3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0" t="35370" r="34259" b="31259"/>
          <a:stretch>
            <a:fillRect/>
          </a:stretch>
        </p:blipFill>
        <p:spPr bwMode="auto">
          <a:xfrm>
            <a:off x="1589088" y="2695272"/>
            <a:ext cx="1514475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9" t="35556" r="35556" b="31055"/>
          <a:stretch>
            <a:fillRect/>
          </a:stretch>
        </p:blipFill>
        <p:spPr bwMode="auto">
          <a:xfrm>
            <a:off x="333375" y="2573034"/>
            <a:ext cx="1373188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AutoShape 9"/>
          <p:cNvSpPr>
            <a:spLocks noChangeArrowheads="1"/>
          </p:cNvSpPr>
          <p:nvPr/>
        </p:nvSpPr>
        <p:spPr bwMode="auto">
          <a:xfrm>
            <a:off x="2779296" y="1811034"/>
            <a:ext cx="1804736" cy="762000"/>
          </a:xfrm>
          <a:prstGeom prst="wedgeRoundRectCallout">
            <a:avLst>
              <a:gd name="adj1" fmla="val -47574"/>
              <a:gd name="adj2" fmla="val 170734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/>
            <a:r>
              <a:rPr lang="en-US" b="0" dirty="0">
                <a:solidFill>
                  <a:schemeClr val="accent1"/>
                </a:solidFill>
                <a:latin typeface="Comic Sans MS" pitchFamily="66" charset="0"/>
              </a:rPr>
              <a:t>This isn’t </a:t>
            </a:r>
            <a:r>
              <a:rPr lang="en-US" b="0" dirty="0" err="1">
                <a:solidFill>
                  <a:schemeClr val="accent1"/>
                </a:solidFill>
                <a:latin typeface="Comic Sans MS" pitchFamily="66" charset="0"/>
              </a:rPr>
              <a:t>lookin</a:t>
            </a:r>
            <a:r>
              <a:rPr lang="en-US" b="0" dirty="0">
                <a:solidFill>
                  <a:schemeClr val="accent1"/>
                </a:solidFill>
                <a:latin typeface="Comic Sans MS" pitchFamily="66" charset="0"/>
              </a:rPr>
              <a:t>’ so good</a:t>
            </a:r>
          </a:p>
        </p:txBody>
      </p:sp>
      <p:pic>
        <p:nvPicPr>
          <p:cNvPr id="19461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4406597"/>
            <a:ext cx="1546225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1395109"/>
            <a:ext cx="35464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3" name="AutoShape 12"/>
          <p:cNvSpPr>
            <a:spLocks noChangeArrowheads="1"/>
          </p:cNvSpPr>
          <p:nvPr/>
        </p:nvSpPr>
        <p:spPr bwMode="auto">
          <a:xfrm>
            <a:off x="3987800" y="4933647"/>
            <a:ext cx="884238" cy="108743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Text Box 13"/>
          <p:cNvSpPr txBox="1">
            <a:spLocks noChangeArrowheads="1"/>
          </p:cNvSpPr>
          <p:nvPr/>
        </p:nvSpPr>
        <p:spPr bwMode="auto">
          <a:xfrm>
            <a:off x="2682875" y="5295597"/>
            <a:ext cx="1212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chemeClr val="accent2"/>
                </a:solidFill>
              </a:rPr>
              <a:t>New CEO</a:t>
            </a:r>
          </a:p>
        </p:txBody>
      </p:sp>
      <p:pic>
        <p:nvPicPr>
          <p:cNvPr id="19465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3" t="8824" r="31935" b="8875"/>
          <a:stretch>
            <a:fillRect/>
          </a:stretch>
        </p:blipFill>
        <p:spPr bwMode="auto">
          <a:xfrm>
            <a:off x="6843713" y="4455809"/>
            <a:ext cx="170021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6" name="Text Box 15"/>
          <p:cNvSpPr txBox="1">
            <a:spLocks noChangeArrowheads="1"/>
          </p:cNvSpPr>
          <p:nvPr/>
        </p:nvSpPr>
        <p:spPr bwMode="auto">
          <a:xfrm>
            <a:off x="7182644" y="5669943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VC 89%</a:t>
            </a:r>
          </a:p>
        </p:txBody>
      </p:sp>
      <p:sp>
        <p:nvSpPr>
          <p:cNvPr id="19467" name="Text Box 16"/>
          <p:cNvSpPr txBox="1">
            <a:spLocks noChangeArrowheads="1"/>
          </p:cNvSpPr>
          <p:nvPr/>
        </p:nvSpPr>
        <p:spPr bwMode="auto">
          <a:xfrm>
            <a:off x="7431800" y="4241332"/>
            <a:ext cx="11753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600" dirty="0" smtClean="0"/>
              <a:t>Founders </a:t>
            </a:r>
            <a:endParaRPr lang="en-US" sz="1600" dirty="0"/>
          </a:p>
          <a:p>
            <a:pPr algn="ctr" eaLnBrk="1" hangingPunct="1"/>
            <a:r>
              <a:rPr lang="en-US" sz="1600" dirty="0"/>
              <a:t>11%</a:t>
            </a:r>
          </a:p>
        </p:txBody>
      </p:sp>
      <p:sp>
        <p:nvSpPr>
          <p:cNvPr id="19468" name="Text Box 17"/>
          <p:cNvSpPr txBox="1">
            <a:spLocks noChangeArrowheads="1"/>
          </p:cNvSpPr>
          <p:nvPr/>
        </p:nvSpPr>
        <p:spPr bwMode="auto">
          <a:xfrm>
            <a:off x="8083713" y="6056374"/>
            <a:ext cx="946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0" dirty="0"/>
              <a:t>$23MM</a:t>
            </a:r>
          </a:p>
        </p:txBody>
      </p:sp>
      <p:sp>
        <p:nvSpPr>
          <p:cNvPr id="19469" name="Rectangle 18"/>
          <p:cNvSpPr>
            <a:spLocks noGrp="1" noChangeArrowheads="1"/>
          </p:cNvSpPr>
          <p:nvPr>
            <p:ph type="title"/>
          </p:nvPr>
        </p:nvSpPr>
        <p:spPr>
          <a:xfrm>
            <a:off x="-1" y="228600"/>
            <a:ext cx="9029863" cy="782960"/>
          </a:xfrm>
        </p:spPr>
        <p:txBody>
          <a:bodyPr/>
          <a:lstStyle/>
          <a:p>
            <a:pPr algn="ctr"/>
            <a:r>
              <a:rPr lang="en-U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Jun 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2007, we close </a:t>
            </a:r>
            <a:r>
              <a:rPr lang="en-U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Series B ($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15MM)</a:t>
            </a:r>
            <a:b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…and they axed our CEO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305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82960"/>
          </a:xfrm>
        </p:spPr>
        <p:txBody>
          <a:bodyPr/>
          <a:lstStyle/>
          <a:p>
            <a:pPr algn="ctr"/>
            <a:r>
              <a:rPr lang="es-E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2008, </a:t>
            </a:r>
            <a:r>
              <a:rPr lang="es-ES" sz="3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</a:t>
            </a:r>
            <a:r>
              <a:rPr lang="es-E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s-ES" sz="3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ramp</a:t>
            </a:r>
            <a:r>
              <a:rPr lang="es-E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up </a:t>
            </a:r>
            <a:r>
              <a:rPr lang="es-ES" sz="3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3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manufacturing</a:t>
            </a:r>
            <a:r>
              <a:rPr lang="es-E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s-E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…are </a:t>
            </a:r>
            <a:r>
              <a:rPr lang="es-ES" sz="24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</a:t>
            </a:r>
            <a:r>
              <a:rPr lang="es-E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24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ready</a:t>
            </a:r>
            <a:r>
              <a:rPr lang="es-E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???</a:t>
            </a:r>
          </a:p>
        </p:txBody>
      </p:sp>
      <p:pic>
        <p:nvPicPr>
          <p:cNvPr id="22534" name="Picture 6" descr="2008 099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9" t="6609" r="1" b="13267"/>
          <a:stretch/>
        </p:blipFill>
        <p:spPr>
          <a:xfrm>
            <a:off x="332900" y="3325491"/>
            <a:ext cx="3343750" cy="330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533" name="Picture 5" descr="CIMG0469"/>
          <p:cNvPicPr>
            <a:picLocks noGrp="1" noChangeAspect="1" noChangeArrowheads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5" t="20482" r="25493" b="37350"/>
          <a:stretch/>
        </p:blipFill>
        <p:spPr>
          <a:xfrm>
            <a:off x="332900" y="1269552"/>
            <a:ext cx="3343750" cy="2330898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22532" name="Picture 4" descr="CIMG0458"/>
          <p:cNvPicPr>
            <a:picLocks noGrp="1" noChangeAspect="1" noChangeArrowheads="1"/>
          </p:cNvPicPr>
          <p:nvPr>
            <p:ph sz="quarter" idx="429496729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1" r="16407"/>
          <a:stretch/>
        </p:blipFill>
        <p:spPr>
          <a:xfrm>
            <a:off x="3524250" y="1269553"/>
            <a:ext cx="5391148" cy="53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9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2008 New </a:t>
            </a:r>
            <a:r>
              <a:rPr lang="en-US" sz="3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Superprotonic</a:t>
            </a:r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Team</a:t>
            </a:r>
          </a:p>
        </p:txBody>
      </p:sp>
      <p:pic>
        <p:nvPicPr>
          <p:cNvPr id="20483" name="Picture 3" descr="IMG_0076"/>
          <p:cNvPicPr>
            <a:picLocks noGrp="1" noChangeArrowheads="1"/>
          </p:cNvPicPr>
          <p:nvPr>
            <p:ph idx="1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9188" r="3820" b="5134"/>
          <a:stretch/>
        </p:blipFill>
        <p:spPr>
          <a:xfrm>
            <a:off x="553452" y="1491916"/>
            <a:ext cx="8073190" cy="417495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6" y="5424693"/>
            <a:ext cx="958716" cy="125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56982" y="60270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likeness</a:t>
            </a:r>
          </a:p>
        </p:txBody>
      </p:sp>
      <p:sp>
        <p:nvSpPr>
          <p:cNvPr id="4" name="Right Arrow 3"/>
          <p:cNvSpPr/>
          <p:nvPr/>
        </p:nvSpPr>
        <p:spPr bwMode="auto">
          <a:xfrm rot="16200000">
            <a:off x="6336304" y="4849157"/>
            <a:ext cx="608147" cy="54292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718" y="3360876"/>
            <a:ext cx="1454150" cy="11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Rapid </a:t>
            </a:r>
            <a:r>
              <a:rPr lang="es-ES" sz="3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Technological</a:t>
            </a:r>
            <a:r>
              <a:rPr lang="es-E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3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  <a:endParaRPr lang="en-US" sz="3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08" name="Rectangle 4"/>
          <p:cNvSpPr>
            <a:spLocks noGrp="1" noChangeArrowheads="1"/>
          </p:cNvSpPr>
          <p:nvPr>
            <p:ph idx="1"/>
          </p:nvPr>
        </p:nvSpPr>
        <p:spPr>
          <a:xfrm>
            <a:off x="228600" y="1504950"/>
            <a:ext cx="2517775" cy="4514849"/>
          </a:xfrm>
        </p:spPr>
        <p:txBody>
          <a:bodyPr/>
          <a:lstStyle/>
          <a:p>
            <a:r>
              <a:rPr lang="en-US" sz="2000" dirty="0" smtClean="0">
                <a:solidFill>
                  <a:srgbClr val="5F5F5F"/>
                </a:solidFill>
              </a:rPr>
              <a:t>Li-ion Battery</a:t>
            </a:r>
          </a:p>
          <a:p>
            <a:pPr marL="287338" lvl="1" indent="0">
              <a:buNone/>
            </a:pPr>
            <a:r>
              <a:rPr lang="en-US" sz="1800" dirty="0" smtClean="0">
                <a:solidFill>
                  <a:srgbClr val="5F5F5F"/>
                </a:solidFill>
                <a:ea typeface="ＭＳ Ｐゴシック" pitchFamily="34" charset="-128"/>
              </a:rPr>
              <a:t>&lt; 0.2 </a:t>
            </a:r>
            <a:r>
              <a:rPr lang="en-US" sz="1800" dirty="0" err="1" smtClean="0">
                <a:solidFill>
                  <a:srgbClr val="5F5F5F"/>
                </a:solidFill>
                <a:ea typeface="ＭＳ Ｐゴシック" pitchFamily="34" charset="-128"/>
              </a:rPr>
              <a:t>Wh</a:t>
            </a:r>
            <a:r>
              <a:rPr lang="en-US" sz="1800" dirty="0" smtClean="0">
                <a:solidFill>
                  <a:srgbClr val="5F5F5F"/>
                </a:solidFill>
                <a:ea typeface="ＭＳ Ｐゴシック" pitchFamily="34" charset="-128"/>
              </a:rPr>
              <a:t> kg</a:t>
            </a:r>
            <a:r>
              <a:rPr lang="en-US" sz="1800" baseline="30000" dirty="0" smtClean="0">
                <a:solidFill>
                  <a:srgbClr val="5F5F5F"/>
                </a:solidFill>
                <a:ea typeface="ＭＳ Ｐゴシック" pitchFamily="34" charset="-128"/>
              </a:rPr>
              <a:t>-1</a:t>
            </a:r>
          </a:p>
        </p:txBody>
      </p:sp>
      <p:pic>
        <p:nvPicPr>
          <p:cNvPr id="21510" name="Picture 6" descr="50W STK 1"/>
          <p:cNvPicPr>
            <a:picLocks noChangeAspect="1" noChangeArrowheads="1"/>
          </p:cNvPicPr>
          <p:nvPr/>
        </p:nvPicPr>
        <p:blipFill>
          <a:blip r:embed="rId4" cstate="print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"/>
          <a:stretch>
            <a:fillRect/>
          </a:stretch>
        </p:blipFill>
        <p:spPr bwMode="auto">
          <a:xfrm>
            <a:off x="3207500" y="2242223"/>
            <a:ext cx="1995487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9" y="2402320"/>
            <a:ext cx="2822575" cy="241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18" y="2868613"/>
            <a:ext cx="145097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718" y="4238625"/>
            <a:ext cx="1439862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939198" y="1795463"/>
            <a:ext cx="27647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+mn-lt"/>
              </a:rPr>
              <a:t>preliminary 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evaluation &amp; negotiation with</a:t>
            </a:r>
          </a:p>
        </p:txBody>
      </p:sp>
      <p:sp>
        <p:nvSpPr>
          <p:cNvPr id="21515" name="AutoShape 11"/>
          <p:cNvSpPr>
            <a:spLocks noChangeArrowheads="1"/>
          </p:cNvSpPr>
          <p:nvPr/>
        </p:nvSpPr>
        <p:spPr bwMode="auto">
          <a:xfrm>
            <a:off x="6415130" y="2632075"/>
            <a:ext cx="1812925" cy="2976563"/>
          </a:xfrm>
          <a:prstGeom prst="flowChartAlternateProcess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537" y="4972844"/>
            <a:ext cx="15872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0" dirty="0">
                <a:solidFill>
                  <a:schemeClr val="accent1"/>
                </a:solidFill>
              </a:rPr>
              <a:t>~ $500/kWh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3127312" y="4919782"/>
            <a:ext cx="17299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0" dirty="0">
                <a:solidFill>
                  <a:schemeClr val="accent1"/>
                </a:solidFill>
              </a:rPr>
              <a:t>~ $5000/kWh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2755919" y="1504950"/>
            <a:ext cx="3030538" cy="4518527"/>
          </a:xfrm>
          <a:prstGeom prst="rect">
            <a:avLst/>
          </a:prstGeom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125000"/>
              <a:buChar char="•"/>
              <a:defRPr sz="18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573088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45000"/>
              <a:buFont typeface="Century Gothic" pitchFamily="34" charset="0"/>
              <a:buChar char="►"/>
              <a:defRPr sz="1800">
                <a:solidFill>
                  <a:schemeClr val="tx1"/>
                </a:solidFill>
                <a:latin typeface="Century Gothic" pitchFamily="34" charset="0"/>
              </a:defRPr>
            </a:lvl2pPr>
            <a:lvl3pPr marL="860425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Font typeface="Century Gothic" pitchFamily="34" charset="0"/>
              <a:buChar char="―"/>
              <a:defRPr sz="1600">
                <a:solidFill>
                  <a:schemeClr val="tx1"/>
                </a:solidFill>
                <a:latin typeface="Century Gothic" pitchFamily="34" charset="0"/>
              </a:defRPr>
            </a:lvl3pPr>
            <a:lvl4pPr marL="114617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Char char="–"/>
              <a:defRPr sz="1600">
                <a:solidFill>
                  <a:schemeClr val="tx1"/>
                </a:solidFill>
                <a:latin typeface="Century Gothic" pitchFamily="34" charset="0"/>
              </a:defRPr>
            </a:lvl4pPr>
            <a:lvl5pPr marL="1425575" indent="-279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Char char="»"/>
              <a:defRPr sz="14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 smtClean="0">
                <a:solidFill>
                  <a:srgbClr val="5F5F5F"/>
                </a:solidFill>
              </a:rPr>
              <a:t>Solid Acid Fuel Cell</a:t>
            </a:r>
          </a:p>
          <a:p>
            <a:pPr marL="287338" lvl="1" indent="0">
              <a:buFont typeface="Century Gothic" pitchFamily="34" charset="0"/>
              <a:buNone/>
            </a:pPr>
            <a:r>
              <a:rPr lang="en-US" dirty="0" smtClean="0">
                <a:solidFill>
                  <a:srgbClr val="5F5F5F"/>
                </a:solidFill>
                <a:ea typeface="ＭＳ Ｐゴシック" pitchFamily="34" charset="-128"/>
              </a:rPr>
              <a:t>&gt; 1.0 </a:t>
            </a:r>
            <a:r>
              <a:rPr lang="en-US" dirty="0" err="1" smtClean="0">
                <a:solidFill>
                  <a:srgbClr val="5F5F5F"/>
                </a:solidFill>
                <a:ea typeface="ＭＳ Ｐゴシック" pitchFamily="34" charset="-128"/>
              </a:rPr>
              <a:t>Wh</a:t>
            </a:r>
            <a:r>
              <a:rPr lang="en-US" dirty="0" smtClean="0">
                <a:solidFill>
                  <a:srgbClr val="5F5F5F"/>
                </a:solidFill>
                <a:ea typeface="ＭＳ Ｐゴシック" pitchFamily="34" charset="-128"/>
              </a:rPr>
              <a:t> kg</a:t>
            </a:r>
            <a:r>
              <a:rPr lang="en-US" baseline="30000" dirty="0" smtClean="0">
                <a:solidFill>
                  <a:srgbClr val="5F5F5F"/>
                </a:solidFill>
                <a:ea typeface="ＭＳ Ｐゴシック" pitchFamily="34" charset="-128"/>
              </a:rPr>
              <a:t>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2243" y="6281897"/>
            <a:ext cx="7008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big companies often want to date for 5 years before getting married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2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2009 Economic Crisis</a:t>
            </a:r>
          </a:p>
        </p:txBody>
      </p:sp>
      <p:pic>
        <p:nvPicPr>
          <p:cNvPr id="8" name="Picture 4" descr="u.s. stock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05" y="1564105"/>
            <a:ext cx="6472161" cy="381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3260568" y="3080085"/>
            <a:ext cx="0" cy="12753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968873" y="1802231"/>
            <a:ext cx="1851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1F497D"/>
                </a:solidFill>
              </a:rPr>
              <a:t>Superprotonic</a:t>
            </a:r>
            <a:r>
              <a:rPr lang="en-US" sz="2000" dirty="0" smtClean="0">
                <a:solidFill>
                  <a:srgbClr val="1F497D"/>
                </a:solidFill>
              </a:rPr>
              <a:t> 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dissolved</a:t>
            </a:r>
            <a:endParaRPr lang="en-US" sz="2000" dirty="0">
              <a:solidFill>
                <a:srgbClr val="1F497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2624" y="2439905"/>
            <a:ext cx="1075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market crash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3858133" y="2510117"/>
            <a:ext cx="0" cy="12753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1F497D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024997" y="5193450"/>
            <a:ext cx="6976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2008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5955" y="5193631"/>
            <a:ext cx="6976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2009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5647" y="5193631"/>
            <a:ext cx="6976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2010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4182" y="5193631"/>
            <a:ext cx="6805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748347" y="1578130"/>
            <a:ext cx="457200" cy="34751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744" y="1813491"/>
            <a:ext cx="890052" cy="305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13,000</a:t>
            </a:r>
          </a:p>
          <a:p>
            <a:pPr algn="r">
              <a:lnSpc>
                <a:spcPts val="21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ts val="21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12,000</a:t>
            </a:r>
          </a:p>
          <a:p>
            <a:pPr algn="r">
              <a:lnSpc>
                <a:spcPts val="21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ts val="21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11,000</a:t>
            </a:r>
          </a:p>
          <a:p>
            <a:pPr algn="r">
              <a:lnSpc>
                <a:spcPts val="21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ts val="21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10,000</a:t>
            </a:r>
          </a:p>
          <a:p>
            <a:pPr algn="r">
              <a:lnSpc>
                <a:spcPts val="21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ts val="21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9,000</a:t>
            </a:r>
          </a:p>
          <a:p>
            <a:pPr algn="r">
              <a:lnSpc>
                <a:spcPts val="21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ts val="21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8,000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2137" y="1341189"/>
            <a:ext cx="201048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DOW                 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3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Dane’s Top Ten </a:t>
            </a:r>
            <a:b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words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advice about starting a company</a:t>
            </a:r>
            <a:endParaRPr lang="en-US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885950"/>
            <a:ext cx="8763000" cy="4347209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 smtClean="0"/>
              <a:t>The only reason to start a business is to make money</a:t>
            </a:r>
          </a:p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/>
              <a:t>Time is more valuable than money – make the most of </a:t>
            </a:r>
            <a:r>
              <a:rPr lang="en-US" sz="2000" dirty="0" smtClean="0"/>
              <a:t>it</a:t>
            </a:r>
          </a:p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 smtClean="0"/>
              <a:t>Worship the holy trinity – team, market, technology (in that order)</a:t>
            </a:r>
          </a:p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 smtClean="0"/>
              <a:t>You can never fire a bad employee fast enough</a:t>
            </a:r>
          </a:p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 smtClean="0"/>
              <a:t>Figure out how to get to revenue in less than 1 year</a:t>
            </a:r>
          </a:p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/>
              <a:t>Energy technology market adoption times &gt;10 </a:t>
            </a:r>
            <a:r>
              <a:rPr lang="en-US" sz="2000" dirty="0" smtClean="0"/>
              <a:t>years</a:t>
            </a:r>
          </a:p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 smtClean="0"/>
              <a:t>Success has a thousand fathers, failure is bastard child</a:t>
            </a:r>
          </a:p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 smtClean="0"/>
              <a:t>There is no such thing as bad money – it is about timing</a:t>
            </a:r>
          </a:p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/>
              <a:t>A</a:t>
            </a:r>
            <a:r>
              <a:rPr lang="en-US" sz="2000" dirty="0" smtClean="0"/>
              <a:t> patent is only a right to sue</a:t>
            </a:r>
          </a:p>
          <a:p>
            <a:pPr marL="457200" indent="-457200"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dirty="0" smtClean="0"/>
              <a:t>Better to agree, than be right</a:t>
            </a:r>
          </a:p>
          <a:p>
            <a:pPr marL="0" indent="0">
              <a:spcBef>
                <a:spcPts val="1200"/>
              </a:spcBef>
              <a:buClrTx/>
              <a:buSzPct val="10000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81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rev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Dane A. Boysen</a:t>
            </a:r>
          </a:p>
          <a:p>
            <a:r>
              <a:rPr lang="en-US" sz="2400" dirty="0" smtClean="0">
                <a:hlinkClick r:id="rId2"/>
              </a:rPr>
              <a:t>dane.Boysen@gmail.com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(626) 676-0410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8600" y="2358189"/>
            <a:ext cx="8686800" cy="1242261"/>
          </a:xfrm>
        </p:spPr>
        <p:txBody>
          <a:bodyPr/>
          <a:lstStyle/>
          <a:p>
            <a:r>
              <a:rPr lang="en-US" sz="3600" b="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tp://www.unitysecurity.in/images/Box-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39" y="2330931"/>
            <a:ext cx="4712668" cy="401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598" y="228600"/>
            <a:ext cx="8097255" cy="782960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een there</a:t>
            </a:r>
            <a:endParaRPr lang="en-US" sz="3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224856">
            <a:off x="6177085" y="932975"/>
            <a:ext cx="2692219" cy="2976709"/>
            <a:chOff x="3144971" y="3362060"/>
            <a:chExt cx="2365042" cy="25740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4971" y="3362060"/>
              <a:ext cx="2365042" cy="2574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Picture 6" descr="Proton Power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0"/>
            <a:stretch/>
          </p:blipFill>
          <p:spPr bwMode="auto">
            <a:xfrm>
              <a:off x="3279713" y="3547825"/>
              <a:ext cx="2011680" cy="1754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0000">
            <a:off x="368144" y="1062953"/>
            <a:ext cx="5684105" cy="107102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0500" y="2330931"/>
            <a:ext cx="4486057" cy="3737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00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tp://www.unitysecurity.in/images/Box-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9" y="869307"/>
            <a:ext cx="9094161" cy="148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6000" y="3000383"/>
            <a:ext cx="8596538" cy="13716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274320" tIns="0" rIns="91440" bIns="0" anchor="ctr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Times New Roman" pitchFamily="18" charset="0"/>
              </a:rPr>
              <a:t>Solid </a:t>
            </a:r>
            <a:r>
              <a:rPr lang="en-US" sz="24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Times New Roman" pitchFamily="18" charset="0"/>
              </a:rPr>
              <a:t>Fuel Cell Technology Wins First </a:t>
            </a:r>
            <a:r>
              <a:rPr lang="en-US" sz="24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Times New Roman" pitchFamily="18" charset="0"/>
              </a:rPr>
              <a:t>Prize at the </a:t>
            </a:r>
            <a:r>
              <a:rPr lang="en-US" sz="24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Times New Roman" pitchFamily="18" charset="0"/>
              </a:rPr>
              <a:t>UC Berkeley Business Plan </a:t>
            </a:r>
            <a:r>
              <a:rPr lang="en-US" sz="2400" b="1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Times New Roman" pitchFamily="18" charset="0"/>
              </a:rPr>
              <a:t>Competition</a:t>
            </a:r>
            <a:endParaRPr lang="en-US" sz="2000" cap="small" spc="1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cs typeface="Times New Roman" pitchFamily="18" charset="0"/>
            </a:endParaRPr>
          </a:p>
          <a:p>
            <a:pPr algn="l">
              <a:spcBef>
                <a:spcPts val="600"/>
              </a:spcBef>
            </a:pPr>
            <a:r>
              <a:rPr lang="en-US" sz="2400" cap="small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erpetua" panose="02020502060401020303" pitchFamily="18" charset="0"/>
                <a:cs typeface="Times New Roman" pitchFamily="18" charset="0"/>
              </a:rPr>
              <a:t>Berkeley, Ca 2005</a:t>
            </a:r>
            <a:endParaRPr lang="en-US" sz="2800" cap="small" spc="200" dirty="0">
              <a:solidFill>
                <a:schemeClr val="tx1">
                  <a:lumMod val="65000"/>
                  <a:lumOff val="35000"/>
                </a:schemeClr>
              </a:solidFill>
              <a:latin typeface="Perpetua" panose="02020502060401020303" pitchFamily="18" charset="0"/>
              <a:cs typeface="Times New Roman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437918" y="3924073"/>
            <a:ext cx="594360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Picture 13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3609" y="5017169"/>
            <a:ext cx="4244411" cy="1267007"/>
          </a:xfrm>
          <a:prstGeom prst="rect">
            <a:avLst/>
          </a:prstGeom>
          <a:effectLst/>
        </p:spPr>
      </p:pic>
      <p:pic>
        <p:nvPicPr>
          <p:cNvPr id="17" name="Picture 8" descr="http://gmcpro.com/presentation/images/video-shadow-bo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" y="2940223"/>
            <a:ext cx="9059779" cy="170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7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42950" y="2781300"/>
            <a:ext cx="7672388" cy="819150"/>
          </a:xfrm>
        </p:spPr>
        <p:txBody>
          <a:bodyPr/>
          <a:lstStyle/>
          <a:p>
            <a:r>
              <a:rPr lang="en-US" sz="3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Surest sign to an unsuccessful start-up is winning a business plan competition</a:t>
            </a:r>
            <a:endParaRPr lang="en-US" sz="3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A48D1F-3091-4E9B-A3E8-931923804DD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2008188"/>
            <a:ext cx="896938" cy="138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1" name="AutoShape 3"/>
          <p:cNvSpPr>
            <a:spLocks noChangeArrowheads="1"/>
          </p:cNvSpPr>
          <p:nvPr/>
        </p:nvSpPr>
        <p:spPr bwMode="auto">
          <a:xfrm>
            <a:off x="4329113" y="1847850"/>
            <a:ext cx="4548187" cy="413702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2057400"/>
            <a:ext cx="358616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AutoShape 5"/>
          <p:cNvSpPr>
            <a:spLocks noChangeArrowheads="1"/>
          </p:cNvSpPr>
          <p:nvPr/>
        </p:nvSpPr>
        <p:spPr bwMode="auto">
          <a:xfrm rot="2502171" flipV="1">
            <a:off x="3011488" y="3244850"/>
            <a:ext cx="1954212" cy="2711450"/>
          </a:xfrm>
          <a:custGeom>
            <a:avLst/>
            <a:gdLst>
              <a:gd name="T0" fmla="*/ 1775890 w 21600"/>
              <a:gd name="T1" fmla="*/ 574928 h 21600"/>
              <a:gd name="T2" fmla="*/ 1354649 w 21600"/>
              <a:gd name="T3" fmla="*/ 196957 h 21600"/>
              <a:gd name="T4" fmla="*/ 1676732 w 21600"/>
              <a:gd name="T5" fmla="*/ 671712 h 21600"/>
              <a:gd name="T6" fmla="*/ 2194417 w 21600"/>
              <a:gd name="T7" fmla="*/ 1218144 h 21600"/>
              <a:gd name="T8" fmla="*/ 1915309 w 21600"/>
              <a:gd name="T9" fmla="*/ 1674069 h 21600"/>
              <a:gd name="T10" fmla="*/ 1586621 w 21600"/>
              <a:gd name="T11" fmla="*/ 1286809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0228" y="10032"/>
                </a:moveTo>
                <a:cubicBezTo>
                  <a:pt x="19949" y="6603"/>
                  <a:pt x="17831" y="3597"/>
                  <a:pt x="14697" y="2180"/>
                </a:cubicBezTo>
                <a:lnTo>
                  <a:pt x="15249" y="959"/>
                </a:lnTo>
                <a:cubicBezTo>
                  <a:pt x="18827" y="2576"/>
                  <a:pt x="21245" y="6009"/>
                  <a:pt x="21564" y="9923"/>
                </a:cubicBezTo>
                <a:lnTo>
                  <a:pt x="24255" y="9704"/>
                </a:lnTo>
                <a:lnTo>
                  <a:pt x="21170" y="13336"/>
                </a:lnTo>
                <a:lnTo>
                  <a:pt x="17537" y="10251"/>
                </a:lnTo>
                <a:lnTo>
                  <a:pt x="20228" y="10032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50000"/>
                </a:srgbClr>
              </a:gs>
              <a:gs pos="100000">
                <a:schemeClr val="bg2">
                  <a:alpha val="2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Fuel Cells  </a:t>
            </a:r>
            <a:b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s-ES" sz="2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es-E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24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es-E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fuel </a:t>
            </a:r>
            <a:r>
              <a:rPr lang="es-ES" sz="24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cell</a:t>
            </a:r>
            <a:r>
              <a:rPr lang="es-E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en-US" sz="24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520950"/>
            <a:ext cx="7572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 Box 8"/>
          <p:cNvSpPr txBox="1">
            <a:spLocks noChangeArrowheads="1"/>
          </p:cNvSpPr>
          <p:nvPr/>
        </p:nvSpPr>
        <p:spPr bwMode="auto">
          <a:xfrm rot="-5400000">
            <a:off x="5710238" y="3409950"/>
            <a:ext cx="1847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2"/>
                </a:solidFill>
              </a:rPr>
              <a:t>electrolyte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7562850" y="2728913"/>
            <a:ext cx="1254125" cy="18430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FF9900"/>
                </a:solidFill>
              </a:rPr>
              <a:t>O</a:t>
            </a:r>
            <a:r>
              <a:rPr lang="en-US" baseline="-25000">
                <a:solidFill>
                  <a:srgbClr val="FF9900"/>
                </a:solidFill>
              </a:rPr>
              <a:t>2</a:t>
            </a:r>
            <a:r>
              <a:rPr lang="en-US">
                <a:solidFill>
                  <a:srgbClr val="FF9900"/>
                </a:solidFill>
              </a:rPr>
              <a:t> </a:t>
            </a:r>
            <a:r>
              <a:rPr lang="en-US">
                <a:solidFill>
                  <a:srgbClr val="99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sz="1400"/>
              <a:t>oxygen from air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0066FF"/>
                </a:solidFill>
              </a:rPr>
              <a:t>H</a:t>
            </a:r>
            <a:r>
              <a:rPr lang="en-US" baseline="-25000">
                <a:solidFill>
                  <a:srgbClr val="0066FF"/>
                </a:solidFill>
              </a:rPr>
              <a:t>2</a:t>
            </a:r>
            <a:r>
              <a:rPr lang="en-US">
                <a:solidFill>
                  <a:srgbClr val="0066FF"/>
                </a:solidFill>
              </a:rPr>
              <a:t>O</a:t>
            </a:r>
          </a:p>
          <a:p>
            <a:pPr>
              <a:spcBef>
                <a:spcPct val="50000"/>
              </a:spcBef>
            </a:pPr>
            <a:r>
              <a:rPr lang="en-US" sz="1400"/>
              <a:t>water         bi-product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4751388" y="2589213"/>
            <a:ext cx="1022350" cy="930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/>
              <a:t>Hydrogen from fuel</a:t>
            </a:r>
          </a:p>
          <a:p>
            <a:pPr algn="r">
              <a:spcBef>
                <a:spcPct val="50000"/>
              </a:spcBef>
            </a:pPr>
            <a:r>
              <a:rPr lang="en-US">
                <a:solidFill>
                  <a:srgbClr val="00CC00"/>
                </a:solidFill>
              </a:rPr>
              <a:t>H</a:t>
            </a:r>
            <a:r>
              <a:rPr lang="en-US" baseline="-25000">
                <a:solidFill>
                  <a:srgbClr val="00CC00"/>
                </a:solidFill>
              </a:rPr>
              <a:t>2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4344988" y="2655888"/>
            <a:ext cx="1485900" cy="930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hydrogen from fuel</a:t>
            </a:r>
          </a:p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5614988" y="2044700"/>
            <a:ext cx="1444625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catalyst</a:t>
            </a:r>
          </a:p>
        </p:txBody>
      </p:sp>
      <p:pic>
        <p:nvPicPr>
          <p:cNvPr id="7181" name="Picture 13" descr="MCj0436357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3146425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14" descr="MCj0319694000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4805363"/>
            <a:ext cx="146685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15" descr="MCj0429815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697038"/>
            <a:ext cx="1662113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1765300" y="3867150"/>
            <a:ext cx="1025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b="0" i="1"/>
              <a:t>alcohol</a:t>
            </a: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2346325" y="5494338"/>
            <a:ext cx="596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b="0" i="1"/>
              <a:t>oil</a:t>
            </a:r>
          </a:p>
        </p:txBody>
      </p:sp>
      <p:pic>
        <p:nvPicPr>
          <p:cNvPr id="7186" name="Picture 18" descr="MCj04321870000[1]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3476625"/>
            <a:ext cx="1401763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752600" y="2308225"/>
            <a:ext cx="11366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0" i="1"/>
              <a:t>hydrogen</a:t>
            </a:r>
          </a:p>
          <a:p>
            <a:pPr eaLnBrk="0" hangingPunct="0"/>
            <a:r>
              <a:rPr lang="en-US" b="0" i="1"/>
              <a:t>from</a:t>
            </a:r>
          </a:p>
          <a:p>
            <a:pPr eaLnBrk="0" hangingPunct="0"/>
            <a:r>
              <a:rPr lang="en-US" b="0" i="1"/>
              <a:t> the sun</a:t>
            </a:r>
          </a:p>
        </p:txBody>
      </p:sp>
      <p:sp>
        <p:nvSpPr>
          <p:cNvPr id="7188" name="AutoShape 20"/>
          <p:cNvSpPr>
            <a:spLocks noChangeArrowheads="1"/>
          </p:cNvSpPr>
          <p:nvPr/>
        </p:nvSpPr>
        <p:spPr bwMode="auto">
          <a:xfrm>
            <a:off x="2376488" y="3076575"/>
            <a:ext cx="2855912" cy="1541463"/>
          </a:xfrm>
          <a:custGeom>
            <a:avLst/>
            <a:gdLst>
              <a:gd name="T0" fmla="*/ 2025846 w 21600"/>
              <a:gd name="T1" fmla="*/ 70793 h 21600"/>
              <a:gd name="T2" fmla="*/ 1593361 w 21600"/>
              <a:gd name="T3" fmla="*/ 65298 h 21600"/>
              <a:gd name="T4" fmla="*/ 1933162 w 21600"/>
              <a:gd name="T5" fmla="*/ 179266 h 21600"/>
              <a:gd name="T6" fmla="*/ 2629026 w 21600"/>
              <a:gd name="T7" fmla="*/ 58019 h 21600"/>
              <a:gd name="T8" fmla="*/ 2660229 w 21600"/>
              <a:gd name="T9" fmla="*/ 414625 h 21600"/>
              <a:gd name="T10" fmla="*/ 1999667 w 21600"/>
              <a:gd name="T11" fmla="*/ 43146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940" y="4049"/>
                </a:moveTo>
                <a:cubicBezTo>
                  <a:pt x="15552" y="2786"/>
                  <a:pt x="13808" y="1981"/>
                  <a:pt x="11946" y="1746"/>
                </a:cubicBezTo>
                <a:lnTo>
                  <a:pt x="12156" y="85"/>
                </a:lnTo>
                <a:cubicBezTo>
                  <a:pt x="14360" y="364"/>
                  <a:pt x="16424" y="1316"/>
                  <a:pt x="18067" y="2810"/>
                </a:cubicBezTo>
                <a:lnTo>
                  <a:pt x="19884" y="813"/>
                </a:lnTo>
                <a:lnTo>
                  <a:pt x="20120" y="5810"/>
                </a:lnTo>
                <a:lnTo>
                  <a:pt x="15124" y="6046"/>
                </a:lnTo>
                <a:lnTo>
                  <a:pt x="16940" y="4049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189" name="AutoShape 21"/>
          <p:cNvSpPr>
            <a:spLocks noChangeArrowheads="1"/>
          </p:cNvSpPr>
          <p:nvPr/>
        </p:nvSpPr>
        <p:spPr bwMode="auto">
          <a:xfrm flipV="1">
            <a:off x="3667125" y="3379788"/>
            <a:ext cx="1849438" cy="1081087"/>
          </a:xfrm>
          <a:custGeom>
            <a:avLst/>
            <a:gdLst>
              <a:gd name="T0" fmla="*/ 789179 w 21600"/>
              <a:gd name="T1" fmla="*/ 5806 h 21600"/>
              <a:gd name="T2" fmla="*/ 610743 w 21600"/>
              <a:gd name="T3" fmla="*/ 98199 h 21600"/>
              <a:gd name="T4" fmla="*/ 820089 w 21600"/>
              <a:gd name="T5" fmla="*/ 127829 h 21600"/>
              <a:gd name="T6" fmla="*/ 1039110 w 21600"/>
              <a:gd name="T7" fmla="*/ -131833 h 21600"/>
              <a:gd name="T8" fmla="*/ 1340843 w 21600"/>
              <a:gd name="T9" fmla="*/ 83434 h 21600"/>
              <a:gd name="T10" fmla="*/ 972411 w 21600"/>
              <a:gd name="T11" fmla="*/ 25986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1624" y="2505"/>
                </a:moveTo>
                <a:cubicBezTo>
                  <a:pt x="11350" y="2478"/>
                  <a:pt x="11075" y="2465"/>
                  <a:pt x="10800" y="2465"/>
                </a:cubicBezTo>
                <a:cubicBezTo>
                  <a:pt x="9703" y="2464"/>
                  <a:pt x="8618" y="2681"/>
                  <a:pt x="7605" y="3101"/>
                </a:cubicBezTo>
                <a:lnTo>
                  <a:pt x="6661" y="824"/>
                </a:lnTo>
                <a:cubicBezTo>
                  <a:pt x="7973" y="280"/>
                  <a:pt x="9379" y="-1"/>
                  <a:pt x="10800" y="0"/>
                </a:cubicBezTo>
                <a:cubicBezTo>
                  <a:pt x="11156" y="0"/>
                  <a:pt x="11513" y="17"/>
                  <a:pt x="11868" y="53"/>
                </a:cubicBezTo>
                <a:lnTo>
                  <a:pt x="12136" y="-2634"/>
                </a:lnTo>
                <a:lnTo>
                  <a:pt x="15660" y="1667"/>
                </a:lnTo>
                <a:lnTo>
                  <a:pt x="11357" y="5192"/>
                </a:lnTo>
                <a:lnTo>
                  <a:pt x="11624" y="2505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50000"/>
                </a:srgbClr>
              </a:gs>
              <a:gs pos="100000">
                <a:srgbClr val="33CC33">
                  <a:alpha val="50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6108700" y="5610225"/>
            <a:ext cx="10112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/>
              <a:t>electricity</a:t>
            </a:r>
          </a:p>
        </p:txBody>
      </p:sp>
    </p:spTree>
    <p:extLst>
      <p:ext uri="{BB962C8B-B14F-4D97-AF65-F5344CB8AC3E}">
        <p14:creationId xmlns:p14="http://schemas.microsoft.com/office/powerpoint/2010/main" val="408079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6"/>
          <p:cNvSpPr>
            <a:spLocks noGrp="1" noChangeArrowheads="1"/>
          </p:cNvSpPr>
          <p:nvPr>
            <p:ph type="title"/>
          </p:nvPr>
        </p:nvSpPr>
        <p:spPr>
          <a:xfrm>
            <a:off x="268886" y="209550"/>
            <a:ext cx="8686800" cy="782960"/>
          </a:xfrm>
        </p:spPr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 of Fuel Cells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ore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 150 years and no mass 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adoption</a:t>
            </a:r>
            <a:endParaRPr lang="en-US" sz="3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85788" y="4211638"/>
            <a:ext cx="7958138" cy="14288"/>
          </a:xfrm>
          <a:prstGeom prst="rect">
            <a:avLst/>
          </a:prstGeom>
          <a:solidFill>
            <a:srgbClr val="8AC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85788" y="4225925"/>
            <a:ext cx="7958138" cy="14288"/>
          </a:xfrm>
          <a:prstGeom prst="rect">
            <a:avLst/>
          </a:prstGeom>
          <a:solidFill>
            <a:srgbClr val="90CB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85788" y="4240213"/>
            <a:ext cx="7958138" cy="7938"/>
          </a:xfrm>
          <a:prstGeom prst="rect">
            <a:avLst/>
          </a:prstGeom>
          <a:solidFill>
            <a:srgbClr val="97C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85788" y="4248150"/>
            <a:ext cx="7958138" cy="6350"/>
          </a:xfrm>
          <a:prstGeom prst="rect">
            <a:avLst/>
          </a:prstGeom>
          <a:solidFill>
            <a:srgbClr val="9DD1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85788" y="4254500"/>
            <a:ext cx="7958138" cy="7938"/>
          </a:xfrm>
          <a:prstGeom prst="rect">
            <a:avLst/>
          </a:prstGeom>
          <a:solidFill>
            <a:srgbClr val="A3D3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585788" y="4262438"/>
            <a:ext cx="7958138" cy="6350"/>
          </a:xfrm>
          <a:prstGeom prst="rect">
            <a:avLst/>
          </a:prstGeom>
          <a:solidFill>
            <a:srgbClr val="AAD6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85788" y="4268788"/>
            <a:ext cx="7958138" cy="7938"/>
          </a:xfrm>
          <a:prstGeom prst="rect">
            <a:avLst/>
          </a:prstGeom>
          <a:solidFill>
            <a:srgbClr val="B0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585788" y="4276725"/>
            <a:ext cx="7958138" cy="14288"/>
          </a:xfrm>
          <a:prstGeom prst="rect">
            <a:avLst/>
          </a:prstGeom>
          <a:solidFill>
            <a:srgbClr val="B6DC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585788" y="4291013"/>
            <a:ext cx="7958138" cy="7938"/>
          </a:xfrm>
          <a:prstGeom prst="rect">
            <a:avLst/>
          </a:prstGeom>
          <a:solidFill>
            <a:srgbClr val="BDDE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85788" y="4298950"/>
            <a:ext cx="7958138" cy="6350"/>
          </a:xfrm>
          <a:prstGeom prst="rect">
            <a:avLst/>
          </a:prstGeom>
          <a:solidFill>
            <a:srgbClr val="C3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585788" y="4305300"/>
            <a:ext cx="7958138" cy="7938"/>
          </a:xfrm>
          <a:prstGeom prst="rect">
            <a:avLst/>
          </a:prstGeom>
          <a:solidFill>
            <a:srgbClr val="C9E4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585788" y="4313238"/>
            <a:ext cx="7958138" cy="6350"/>
          </a:xfrm>
          <a:prstGeom prst="rect">
            <a:avLst/>
          </a:prstGeom>
          <a:solidFill>
            <a:srgbClr val="D0E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585788" y="4319588"/>
            <a:ext cx="7958138" cy="7938"/>
          </a:xfrm>
          <a:prstGeom prst="rect">
            <a:avLst/>
          </a:prstGeom>
          <a:solidFill>
            <a:srgbClr val="D6EA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585788" y="4327525"/>
            <a:ext cx="7958138" cy="7938"/>
          </a:xfrm>
          <a:prstGeom prst="rect">
            <a:avLst/>
          </a:prstGeom>
          <a:solidFill>
            <a:srgbClr val="DCEC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585788" y="4335463"/>
            <a:ext cx="7958138" cy="14288"/>
          </a:xfrm>
          <a:prstGeom prst="rect">
            <a:avLst/>
          </a:prstGeom>
          <a:solidFill>
            <a:srgbClr val="E3EF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585788" y="4349750"/>
            <a:ext cx="7958138" cy="6350"/>
          </a:xfrm>
          <a:prstGeom prst="rect">
            <a:avLst/>
          </a:prstGeom>
          <a:solidFill>
            <a:srgbClr val="E9F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585788" y="4356100"/>
            <a:ext cx="7958138" cy="7938"/>
          </a:xfrm>
          <a:prstGeom prst="rect">
            <a:avLst/>
          </a:prstGeom>
          <a:solidFill>
            <a:srgbClr val="EFF5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585788" y="4364038"/>
            <a:ext cx="7958138" cy="7938"/>
          </a:xfrm>
          <a:prstGeom prst="rect">
            <a:avLst/>
          </a:prstGeom>
          <a:solidFill>
            <a:srgbClr val="F6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585788" y="4371975"/>
            <a:ext cx="7958138" cy="14288"/>
          </a:xfrm>
          <a:prstGeom prst="rect">
            <a:avLst/>
          </a:prstGeom>
          <a:solidFill>
            <a:srgbClr val="FCFA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585788" y="4386263"/>
            <a:ext cx="7958138" cy="14288"/>
          </a:xfrm>
          <a:prstGeom prst="rect">
            <a:avLst/>
          </a:prstGeom>
          <a:solidFill>
            <a:srgbClr val="F6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585788" y="4400550"/>
            <a:ext cx="7958138" cy="6350"/>
          </a:xfrm>
          <a:prstGeom prst="rect">
            <a:avLst/>
          </a:prstGeom>
          <a:solidFill>
            <a:srgbClr val="EFF5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585788" y="4406900"/>
            <a:ext cx="7958138" cy="7938"/>
          </a:xfrm>
          <a:prstGeom prst="rect">
            <a:avLst/>
          </a:prstGeom>
          <a:solidFill>
            <a:srgbClr val="E9F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585788" y="4414838"/>
            <a:ext cx="7958138" cy="7938"/>
          </a:xfrm>
          <a:prstGeom prst="rect">
            <a:avLst/>
          </a:prstGeom>
          <a:solidFill>
            <a:srgbClr val="E3EF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585788" y="4422775"/>
            <a:ext cx="7958138" cy="6350"/>
          </a:xfrm>
          <a:prstGeom prst="rect">
            <a:avLst/>
          </a:prstGeom>
          <a:solidFill>
            <a:srgbClr val="DCEC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585788" y="4429125"/>
            <a:ext cx="7958138" cy="7938"/>
          </a:xfrm>
          <a:prstGeom prst="rect">
            <a:avLst/>
          </a:prstGeom>
          <a:solidFill>
            <a:srgbClr val="D6EA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585788" y="4437063"/>
            <a:ext cx="7958138" cy="14288"/>
          </a:xfrm>
          <a:prstGeom prst="rect">
            <a:avLst/>
          </a:prstGeom>
          <a:solidFill>
            <a:srgbClr val="D0E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585788" y="4451350"/>
            <a:ext cx="7958138" cy="7938"/>
          </a:xfrm>
          <a:prstGeom prst="rect">
            <a:avLst/>
          </a:prstGeom>
          <a:solidFill>
            <a:srgbClr val="C9E4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585788" y="4459288"/>
            <a:ext cx="7958138" cy="6350"/>
          </a:xfrm>
          <a:prstGeom prst="rect">
            <a:avLst/>
          </a:prstGeom>
          <a:solidFill>
            <a:srgbClr val="C3E1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" name="Rectangle 33"/>
          <p:cNvSpPr>
            <a:spLocks noChangeArrowheads="1"/>
          </p:cNvSpPr>
          <p:nvPr/>
        </p:nvSpPr>
        <p:spPr bwMode="auto">
          <a:xfrm>
            <a:off x="585788" y="4465638"/>
            <a:ext cx="7958138" cy="7938"/>
          </a:xfrm>
          <a:prstGeom prst="rect">
            <a:avLst/>
          </a:prstGeom>
          <a:solidFill>
            <a:srgbClr val="BDDE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" name="Rectangle 34"/>
          <p:cNvSpPr>
            <a:spLocks noChangeArrowheads="1"/>
          </p:cNvSpPr>
          <p:nvPr/>
        </p:nvSpPr>
        <p:spPr bwMode="auto">
          <a:xfrm>
            <a:off x="585788" y="4473575"/>
            <a:ext cx="7958138" cy="6350"/>
          </a:xfrm>
          <a:prstGeom prst="rect">
            <a:avLst/>
          </a:prstGeom>
          <a:solidFill>
            <a:srgbClr val="B6DC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" name="Rectangle 35"/>
          <p:cNvSpPr>
            <a:spLocks noChangeArrowheads="1"/>
          </p:cNvSpPr>
          <p:nvPr/>
        </p:nvSpPr>
        <p:spPr bwMode="auto">
          <a:xfrm>
            <a:off x="585788" y="4479925"/>
            <a:ext cx="7958138" cy="7938"/>
          </a:xfrm>
          <a:prstGeom prst="rect">
            <a:avLst/>
          </a:prstGeom>
          <a:solidFill>
            <a:srgbClr val="B0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7" name="Rectangle 36"/>
          <p:cNvSpPr>
            <a:spLocks noChangeArrowheads="1"/>
          </p:cNvSpPr>
          <p:nvPr/>
        </p:nvSpPr>
        <p:spPr bwMode="auto">
          <a:xfrm>
            <a:off x="585788" y="4487863"/>
            <a:ext cx="7958138" cy="14288"/>
          </a:xfrm>
          <a:prstGeom prst="rect">
            <a:avLst/>
          </a:prstGeom>
          <a:solidFill>
            <a:srgbClr val="AAD6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" name="Rectangle 37"/>
          <p:cNvSpPr>
            <a:spLocks noChangeArrowheads="1"/>
          </p:cNvSpPr>
          <p:nvPr/>
        </p:nvSpPr>
        <p:spPr bwMode="auto">
          <a:xfrm>
            <a:off x="585788" y="4502150"/>
            <a:ext cx="7958138" cy="7938"/>
          </a:xfrm>
          <a:prstGeom prst="rect">
            <a:avLst/>
          </a:prstGeom>
          <a:solidFill>
            <a:srgbClr val="A3D3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" name="Rectangle 38"/>
          <p:cNvSpPr>
            <a:spLocks noChangeArrowheads="1"/>
          </p:cNvSpPr>
          <p:nvPr/>
        </p:nvSpPr>
        <p:spPr bwMode="auto">
          <a:xfrm>
            <a:off x="585788" y="4510088"/>
            <a:ext cx="7958138" cy="6350"/>
          </a:xfrm>
          <a:prstGeom prst="rect">
            <a:avLst/>
          </a:prstGeom>
          <a:solidFill>
            <a:srgbClr val="9DD1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" name="Rectangle 39"/>
          <p:cNvSpPr>
            <a:spLocks noChangeArrowheads="1"/>
          </p:cNvSpPr>
          <p:nvPr/>
        </p:nvSpPr>
        <p:spPr bwMode="auto">
          <a:xfrm>
            <a:off x="585788" y="4516438"/>
            <a:ext cx="7958138" cy="7938"/>
          </a:xfrm>
          <a:prstGeom prst="rect">
            <a:avLst/>
          </a:prstGeom>
          <a:solidFill>
            <a:srgbClr val="97C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" name="Rectangle 40"/>
          <p:cNvSpPr>
            <a:spLocks noChangeArrowheads="1"/>
          </p:cNvSpPr>
          <p:nvPr/>
        </p:nvSpPr>
        <p:spPr bwMode="auto">
          <a:xfrm>
            <a:off x="585788" y="4524375"/>
            <a:ext cx="7958138" cy="7938"/>
          </a:xfrm>
          <a:prstGeom prst="rect">
            <a:avLst/>
          </a:prstGeom>
          <a:solidFill>
            <a:srgbClr val="90CB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2" name="Freeform 41"/>
          <p:cNvSpPr>
            <a:spLocks/>
          </p:cNvSpPr>
          <p:nvPr/>
        </p:nvSpPr>
        <p:spPr bwMode="auto">
          <a:xfrm>
            <a:off x="520700" y="4225925"/>
            <a:ext cx="152400" cy="306388"/>
          </a:xfrm>
          <a:custGeom>
            <a:avLst/>
            <a:gdLst>
              <a:gd name="T0" fmla="*/ 50 w 96"/>
              <a:gd name="T1" fmla="*/ 193 h 193"/>
              <a:gd name="T2" fmla="*/ 55 w 96"/>
              <a:gd name="T3" fmla="*/ 193 h 193"/>
              <a:gd name="T4" fmla="*/ 59 w 96"/>
              <a:gd name="T5" fmla="*/ 188 h 193"/>
              <a:gd name="T6" fmla="*/ 69 w 96"/>
              <a:gd name="T7" fmla="*/ 183 h 193"/>
              <a:gd name="T8" fmla="*/ 78 w 96"/>
              <a:gd name="T9" fmla="*/ 174 h 193"/>
              <a:gd name="T10" fmla="*/ 82 w 96"/>
              <a:gd name="T11" fmla="*/ 165 h 193"/>
              <a:gd name="T12" fmla="*/ 87 w 96"/>
              <a:gd name="T13" fmla="*/ 151 h 193"/>
              <a:gd name="T14" fmla="*/ 91 w 96"/>
              <a:gd name="T15" fmla="*/ 133 h 193"/>
              <a:gd name="T16" fmla="*/ 96 w 96"/>
              <a:gd name="T17" fmla="*/ 114 h 193"/>
              <a:gd name="T18" fmla="*/ 96 w 96"/>
              <a:gd name="T19" fmla="*/ 96 h 193"/>
              <a:gd name="T20" fmla="*/ 96 w 96"/>
              <a:gd name="T21" fmla="*/ 78 h 193"/>
              <a:gd name="T22" fmla="*/ 91 w 96"/>
              <a:gd name="T23" fmla="*/ 59 h 193"/>
              <a:gd name="T24" fmla="*/ 87 w 96"/>
              <a:gd name="T25" fmla="*/ 41 h 193"/>
              <a:gd name="T26" fmla="*/ 82 w 96"/>
              <a:gd name="T27" fmla="*/ 27 h 193"/>
              <a:gd name="T28" fmla="*/ 78 w 96"/>
              <a:gd name="T29" fmla="*/ 14 h 193"/>
              <a:gd name="T30" fmla="*/ 69 w 96"/>
              <a:gd name="T31" fmla="*/ 4 h 193"/>
              <a:gd name="T32" fmla="*/ 59 w 96"/>
              <a:gd name="T33" fmla="*/ 0 h 193"/>
              <a:gd name="T34" fmla="*/ 55 w 96"/>
              <a:gd name="T35" fmla="*/ 0 h 193"/>
              <a:gd name="T36" fmla="*/ 50 w 96"/>
              <a:gd name="T37" fmla="*/ 0 h 193"/>
              <a:gd name="T38" fmla="*/ 50 w 96"/>
              <a:gd name="T39" fmla="*/ 0 h 193"/>
              <a:gd name="T40" fmla="*/ 46 w 96"/>
              <a:gd name="T41" fmla="*/ 0 h 193"/>
              <a:gd name="T42" fmla="*/ 41 w 96"/>
              <a:gd name="T43" fmla="*/ 0 h 193"/>
              <a:gd name="T44" fmla="*/ 32 w 96"/>
              <a:gd name="T45" fmla="*/ 4 h 193"/>
              <a:gd name="T46" fmla="*/ 23 w 96"/>
              <a:gd name="T47" fmla="*/ 14 h 193"/>
              <a:gd name="T48" fmla="*/ 13 w 96"/>
              <a:gd name="T49" fmla="*/ 27 h 193"/>
              <a:gd name="T50" fmla="*/ 9 w 96"/>
              <a:gd name="T51" fmla="*/ 41 h 193"/>
              <a:gd name="T52" fmla="*/ 4 w 96"/>
              <a:gd name="T53" fmla="*/ 59 h 193"/>
              <a:gd name="T54" fmla="*/ 0 w 96"/>
              <a:gd name="T55" fmla="*/ 78 h 193"/>
              <a:gd name="T56" fmla="*/ 0 w 96"/>
              <a:gd name="T57" fmla="*/ 96 h 193"/>
              <a:gd name="T58" fmla="*/ 0 w 96"/>
              <a:gd name="T59" fmla="*/ 114 h 193"/>
              <a:gd name="T60" fmla="*/ 4 w 96"/>
              <a:gd name="T61" fmla="*/ 133 h 193"/>
              <a:gd name="T62" fmla="*/ 9 w 96"/>
              <a:gd name="T63" fmla="*/ 151 h 193"/>
              <a:gd name="T64" fmla="*/ 13 w 96"/>
              <a:gd name="T65" fmla="*/ 165 h 193"/>
              <a:gd name="T66" fmla="*/ 23 w 96"/>
              <a:gd name="T67" fmla="*/ 174 h 193"/>
              <a:gd name="T68" fmla="*/ 32 w 96"/>
              <a:gd name="T69" fmla="*/ 183 h 193"/>
              <a:gd name="T70" fmla="*/ 41 w 96"/>
              <a:gd name="T71" fmla="*/ 188 h 193"/>
              <a:gd name="T72" fmla="*/ 46 w 96"/>
              <a:gd name="T73" fmla="*/ 193 h 193"/>
              <a:gd name="T74" fmla="*/ 50 w 96"/>
              <a:gd name="T75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6" h="193">
                <a:moveTo>
                  <a:pt x="50" y="193"/>
                </a:moveTo>
                <a:lnTo>
                  <a:pt x="55" y="193"/>
                </a:lnTo>
                <a:lnTo>
                  <a:pt x="59" y="188"/>
                </a:lnTo>
                <a:lnTo>
                  <a:pt x="69" y="183"/>
                </a:lnTo>
                <a:lnTo>
                  <a:pt x="78" y="174"/>
                </a:lnTo>
                <a:lnTo>
                  <a:pt x="82" y="165"/>
                </a:lnTo>
                <a:lnTo>
                  <a:pt x="87" y="151"/>
                </a:lnTo>
                <a:lnTo>
                  <a:pt x="91" y="133"/>
                </a:lnTo>
                <a:lnTo>
                  <a:pt x="96" y="114"/>
                </a:lnTo>
                <a:lnTo>
                  <a:pt x="96" y="96"/>
                </a:lnTo>
                <a:lnTo>
                  <a:pt x="96" y="78"/>
                </a:lnTo>
                <a:lnTo>
                  <a:pt x="91" y="59"/>
                </a:lnTo>
                <a:lnTo>
                  <a:pt x="87" y="41"/>
                </a:lnTo>
                <a:lnTo>
                  <a:pt x="82" y="27"/>
                </a:lnTo>
                <a:lnTo>
                  <a:pt x="78" y="14"/>
                </a:lnTo>
                <a:lnTo>
                  <a:pt x="69" y="4"/>
                </a:lnTo>
                <a:lnTo>
                  <a:pt x="59" y="0"/>
                </a:lnTo>
                <a:lnTo>
                  <a:pt x="55" y="0"/>
                </a:lnTo>
                <a:lnTo>
                  <a:pt x="50" y="0"/>
                </a:lnTo>
                <a:lnTo>
                  <a:pt x="50" y="0"/>
                </a:lnTo>
                <a:lnTo>
                  <a:pt x="46" y="0"/>
                </a:lnTo>
                <a:lnTo>
                  <a:pt x="41" y="0"/>
                </a:lnTo>
                <a:lnTo>
                  <a:pt x="32" y="4"/>
                </a:lnTo>
                <a:lnTo>
                  <a:pt x="23" y="14"/>
                </a:lnTo>
                <a:lnTo>
                  <a:pt x="13" y="27"/>
                </a:lnTo>
                <a:lnTo>
                  <a:pt x="9" y="41"/>
                </a:lnTo>
                <a:lnTo>
                  <a:pt x="4" y="59"/>
                </a:lnTo>
                <a:lnTo>
                  <a:pt x="0" y="78"/>
                </a:lnTo>
                <a:lnTo>
                  <a:pt x="0" y="96"/>
                </a:lnTo>
                <a:lnTo>
                  <a:pt x="0" y="114"/>
                </a:lnTo>
                <a:lnTo>
                  <a:pt x="4" y="133"/>
                </a:lnTo>
                <a:lnTo>
                  <a:pt x="9" y="151"/>
                </a:lnTo>
                <a:lnTo>
                  <a:pt x="13" y="165"/>
                </a:lnTo>
                <a:lnTo>
                  <a:pt x="23" y="174"/>
                </a:lnTo>
                <a:lnTo>
                  <a:pt x="32" y="183"/>
                </a:lnTo>
                <a:lnTo>
                  <a:pt x="41" y="188"/>
                </a:lnTo>
                <a:lnTo>
                  <a:pt x="46" y="193"/>
                </a:lnTo>
                <a:lnTo>
                  <a:pt x="50" y="193"/>
                </a:lnTo>
                <a:close/>
              </a:path>
            </a:pathLst>
          </a:custGeom>
          <a:solidFill>
            <a:srgbClr val="D9E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9" name="Freeform 49"/>
          <p:cNvSpPr>
            <a:spLocks noEditPoints="1"/>
          </p:cNvSpPr>
          <p:nvPr/>
        </p:nvSpPr>
        <p:spPr bwMode="auto">
          <a:xfrm>
            <a:off x="360363" y="4341813"/>
            <a:ext cx="8380413" cy="73025"/>
          </a:xfrm>
          <a:custGeom>
            <a:avLst/>
            <a:gdLst>
              <a:gd name="T0" fmla="*/ 27 w 5279"/>
              <a:gd name="T1" fmla="*/ 19 h 46"/>
              <a:gd name="T2" fmla="*/ 5210 w 5279"/>
              <a:gd name="T3" fmla="*/ 19 h 46"/>
              <a:gd name="T4" fmla="*/ 5210 w 5279"/>
              <a:gd name="T5" fmla="*/ 19 h 46"/>
              <a:gd name="T6" fmla="*/ 5215 w 5279"/>
              <a:gd name="T7" fmla="*/ 23 h 46"/>
              <a:gd name="T8" fmla="*/ 5210 w 5279"/>
              <a:gd name="T9" fmla="*/ 23 h 46"/>
              <a:gd name="T10" fmla="*/ 5210 w 5279"/>
              <a:gd name="T11" fmla="*/ 23 h 46"/>
              <a:gd name="T12" fmla="*/ 27 w 5279"/>
              <a:gd name="T13" fmla="*/ 23 h 46"/>
              <a:gd name="T14" fmla="*/ 23 w 5279"/>
              <a:gd name="T15" fmla="*/ 23 h 46"/>
              <a:gd name="T16" fmla="*/ 23 w 5279"/>
              <a:gd name="T17" fmla="*/ 23 h 46"/>
              <a:gd name="T18" fmla="*/ 23 w 5279"/>
              <a:gd name="T19" fmla="*/ 19 h 46"/>
              <a:gd name="T20" fmla="*/ 27 w 5279"/>
              <a:gd name="T21" fmla="*/ 19 h 46"/>
              <a:gd name="T22" fmla="*/ 27 w 5279"/>
              <a:gd name="T23" fmla="*/ 19 h 46"/>
              <a:gd name="T24" fmla="*/ 27 w 5279"/>
              <a:gd name="T25" fmla="*/ 46 h 46"/>
              <a:gd name="T26" fmla="*/ 23 w 5279"/>
              <a:gd name="T27" fmla="*/ 46 h 46"/>
              <a:gd name="T28" fmla="*/ 18 w 5279"/>
              <a:gd name="T29" fmla="*/ 41 h 46"/>
              <a:gd name="T30" fmla="*/ 9 w 5279"/>
              <a:gd name="T31" fmla="*/ 37 h 46"/>
              <a:gd name="T32" fmla="*/ 4 w 5279"/>
              <a:gd name="T33" fmla="*/ 32 h 46"/>
              <a:gd name="T34" fmla="*/ 4 w 5279"/>
              <a:gd name="T35" fmla="*/ 28 h 46"/>
              <a:gd name="T36" fmla="*/ 0 w 5279"/>
              <a:gd name="T37" fmla="*/ 23 h 46"/>
              <a:gd name="T38" fmla="*/ 4 w 5279"/>
              <a:gd name="T39" fmla="*/ 19 h 46"/>
              <a:gd name="T40" fmla="*/ 4 w 5279"/>
              <a:gd name="T41" fmla="*/ 14 h 46"/>
              <a:gd name="T42" fmla="*/ 9 w 5279"/>
              <a:gd name="T43" fmla="*/ 5 h 46"/>
              <a:gd name="T44" fmla="*/ 18 w 5279"/>
              <a:gd name="T45" fmla="*/ 0 h 46"/>
              <a:gd name="T46" fmla="*/ 23 w 5279"/>
              <a:gd name="T47" fmla="*/ 0 h 46"/>
              <a:gd name="T48" fmla="*/ 27 w 5279"/>
              <a:gd name="T49" fmla="*/ 0 h 46"/>
              <a:gd name="T50" fmla="*/ 32 w 5279"/>
              <a:gd name="T51" fmla="*/ 0 h 46"/>
              <a:gd name="T52" fmla="*/ 36 w 5279"/>
              <a:gd name="T53" fmla="*/ 0 h 46"/>
              <a:gd name="T54" fmla="*/ 41 w 5279"/>
              <a:gd name="T55" fmla="*/ 5 h 46"/>
              <a:gd name="T56" fmla="*/ 46 w 5279"/>
              <a:gd name="T57" fmla="*/ 14 h 46"/>
              <a:gd name="T58" fmla="*/ 50 w 5279"/>
              <a:gd name="T59" fmla="*/ 19 h 46"/>
              <a:gd name="T60" fmla="*/ 50 w 5279"/>
              <a:gd name="T61" fmla="*/ 23 h 46"/>
              <a:gd name="T62" fmla="*/ 50 w 5279"/>
              <a:gd name="T63" fmla="*/ 28 h 46"/>
              <a:gd name="T64" fmla="*/ 46 w 5279"/>
              <a:gd name="T65" fmla="*/ 32 h 46"/>
              <a:gd name="T66" fmla="*/ 41 w 5279"/>
              <a:gd name="T67" fmla="*/ 37 h 46"/>
              <a:gd name="T68" fmla="*/ 36 w 5279"/>
              <a:gd name="T69" fmla="*/ 41 h 46"/>
              <a:gd name="T70" fmla="*/ 32 w 5279"/>
              <a:gd name="T71" fmla="*/ 46 h 46"/>
              <a:gd name="T72" fmla="*/ 27 w 5279"/>
              <a:gd name="T73" fmla="*/ 46 h 46"/>
              <a:gd name="T74" fmla="*/ 27 w 5279"/>
              <a:gd name="T75" fmla="*/ 46 h 46"/>
              <a:gd name="T76" fmla="*/ 5201 w 5279"/>
              <a:gd name="T77" fmla="*/ 0 h 46"/>
              <a:gd name="T78" fmla="*/ 5279 w 5279"/>
              <a:gd name="T79" fmla="*/ 23 h 46"/>
              <a:gd name="T80" fmla="*/ 5201 w 5279"/>
              <a:gd name="T81" fmla="*/ 46 h 46"/>
              <a:gd name="T82" fmla="*/ 5201 w 5279"/>
              <a:gd name="T83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279" h="46">
                <a:moveTo>
                  <a:pt x="27" y="19"/>
                </a:moveTo>
                <a:lnTo>
                  <a:pt x="5210" y="19"/>
                </a:lnTo>
                <a:lnTo>
                  <a:pt x="5210" y="19"/>
                </a:lnTo>
                <a:lnTo>
                  <a:pt x="5215" y="23"/>
                </a:lnTo>
                <a:lnTo>
                  <a:pt x="5210" y="23"/>
                </a:lnTo>
                <a:lnTo>
                  <a:pt x="5210" y="23"/>
                </a:lnTo>
                <a:lnTo>
                  <a:pt x="27" y="23"/>
                </a:lnTo>
                <a:lnTo>
                  <a:pt x="23" y="23"/>
                </a:lnTo>
                <a:lnTo>
                  <a:pt x="23" y="23"/>
                </a:lnTo>
                <a:lnTo>
                  <a:pt x="23" y="19"/>
                </a:lnTo>
                <a:lnTo>
                  <a:pt x="27" y="19"/>
                </a:lnTo>
                <a:lnTo>
                  <a:pt x="27" y="19"/>
                </a:lnTo>
                <a:close/>
                <a:moveTo>
                  <a:pt x="27" y="46"/>
                </a:moveTo>
                <a:lnTo>
                  <a:pt x="23" y="46"/>
                </a:lnTo>
                <a:lnTo>
                  <a:pt x="18" y="41"/>
                </a:lnTo>
                <a:lnTo>
                  <a:pt x="9" y="37"/>
                </a:lnTo>
                <a:lnTo>
                  <a:pt x="4" y="32"/>
                </a:lnTo>
                <a:lnTo>
                  <a:pt x="4" y="28"/>
                </a:lnTo>
                <a:lnTo>
                  <a:pt x="0" y="23"/>
                </a:lnTo>
                <a:lnTo>
                  <a:pt x="4" y="19"/>
                </a:lnTo>
                <a:lnTo>
                  <a:pt x="4" y="14"/>
                </a:lnTo>
                <a:lnTo>
                  <a:pt x="9" y="5"/>
                </a:lnTo>
                <a:lnTo>
                  <a:pt x="18" y="0"/>
                </a:lnTo>
                <a:lnTo>
                  <a:pt x="23" y="0"/>
                </a:lnTo>
                <a:lnTo>
                  <a:pt x="27" y="0"/>
                </a:lnTo>
                <a:lnTo>
                  <a:pt x="32" y="0"/>
                </a:lnTo>
                <a:lnTo>
                  <a:pt x="36" y="0"/>
                </a:lnTo>
                <a:lnTo>
                  <a:pt x="41" y="5"/>
                </a:lnTo>
                <a:lnTo>
                  <a:pt x="46" y="14"/>
                </a:lnTo>
                <a:lnTo>
                  <a:pt x="50" y="19"/>
                </a:lnTo>
                <a:lnTo>
                  <a:pt x="50" y="23"/>
                </a:lnTo>
                <a:lnTo>
                  <a:pt x="50" y="28"/>
                </a:lnTo>
                <a:lnTo>
                  <a:pt x="46" y="32"/>
                </a:lnTo>
                <a:lnTo>
                  <a:pt x="41" y="37"/>
                </a:lnTo>
                <a:lnTo>
                  <a:pt x="36" y="41"/>
                </a:lnTo>
                <a:lnTo>
                  <a:pt x="32" y="46"/>
                </a:lnTo>
                <a:lnTo>
                  <a:pt x="27" y="46"/>
                </a:lnTo>
                <a:lnTo>
                  <a:pt x="27" y="46"/>
                </a:lnTo>
                <a:close/>
                <a:moveTo>
                  <a:pt x="5201" y="0"/>
                </a:moveTo>
                <a:lnTo>
                  <a:pt x="5279" y="23"/>
                </a:lnTo>
                <a:lnTo>
                  <a:pt x="5201" y="46"/>
                </a:lnTo>
                <a:lnTo>
                  <a:pt x="520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6" name="Rectangle 82"/>
          <p:cNvSpPr>
            <a:spLocks noChangeArrowheads="1"/>
          </p:cNvSpPr>
          <p:nvPr/>
        </p:nvSpPr>
        <p:spPr bwMode="auto">
          <a:xfrm>
            <a:off x="3246438" y="4217988"/>
            <a:ext cx="284163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1959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06" name="Rectangle 92"/>
          <p:cNvSpPr>
            <a:spLocks noChangeArrowheads="1"/>
          </p:cNvSpPr>
          <p:nvPr/>
        </p:nvSpPr>
        <p:spPr bwMode="auto">
          <a:xfrm>
            <a:off x="5083175" y="4772025"/>
            <a:ext cx="261938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Allis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07" name="Rectangle 93"/>
          <p:cNvSpPr>
            <a:spLocks noChangeArrowheads="1"/>
          </p:cNvSpPr>
          <p:nvPr/>
        </p:nvSpPr>
        <p:spPr bwMode="auto">
          <a:xfrm>
            <a:off x="5294313" y="4772025"/>
            <a:ext cx="87313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-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08" name="Rectangle 94"/>
          <p:cNvSpPr>
            <a:spLocks noChangeArrowheads="1"/>
          </p:cNvSpPr>
          <p:nvPr/>
        </p:nvSpPr>
        <p:spPr bwMode="auto">
          <a:xfrm>
            <a:off x="5322888" y="4772025"/>
            <a:ext cx="531813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Chalmers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09" name="Rectangle 95"/>
          <p:cNvSpPr>
            <a:spLocks noChangeArrowheads="1"/>
          </p:cNvSpPr>
          <p:nvPr/>
        </p:nvSpPr>
        <p:spPr bwMode="auto">
          <a:xfrm>
            <a:off x="5083175" y="4887913"/>
            <a:ext cx="80963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-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11" name="Rectangle 96"/>
          <p:cNvSpPr>
            <a:spLocks noChangeArrowheads="1"/>
          </p:cNvSpPr>
          <p:nvPr/>
        </p:nvSpPr>
        <p:spPr bwMode="auto">
          <a:xfrm>
            <a:off x="5119688" y="4887913"/>
            <a:ext cx="903288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5 kW phosphoric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12" name="Rectangle 97"/>
          <p:cNvSpPr>
            <a:spLocks noChangeArrowheads="1"/>
          </p:cNvSpPr>
          <p:nvPr/>
        </p:nvSpPr>
        <p:spPr bwMode="auto">
          <a:xfrm>
            <a:off x="5083175" y="5005388"/>
            <a:ext cx="1071563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acid fuel cell (PAFC)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20" name="Line 105"/>
          <p:cNvSpPr>
            <a:spLocks noChangeShapeType="1"/>
          </p:cNvSpPr>
          <p:nvPr/>
        </p:nvSpPr>
        <p:spPr bwMode="auto">
          <a:xfrm>
            <a:off x="608013" y="4335463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1" name="Line 106"/>
          <p:cNvSpPr>
            <a:spLocks noChangeShapeType="1"/>
          </p:cNvSpPr>
          <p:nvPr/>
        </p:nvSpPr>
        <p:spPr bwMode="auto">
          <a:xfrm>
            <a:off x="1539875" y="4327525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2" name="Line 107"/>
          <p:cNvSpPr>
            <a:spLocks noChangeShapeType="1"/>
          </p:cNvSpPr>
          <p:nvPr/>
        </p:nvSpPr>
        <p:spPr bwMode="auto">
          <a:xfrm>
            <a:off x="2189163" y="4327525"/>
            <a:ext cx="0" cy="79375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3" name="Line 108"/>
          <p:cNvSpPr>
            <a:spLocks noChangeShapeType="1"/>
          </p:cNvSpPr>
          <p:nvPr/>
        </p:nvSpPr>
        <p:spPr bwMode="auto">
          <a:xfrm>
            <a:off x="2779713" y="4327525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4" name="Line 109"/>
          <p:cNvSpPr>
            <a:spLocks noChangeShapeType="1"/>
          </p:cNvSpPr>
          <p:nvPr/>
        </p:nvSpPr>
        <p:spPr bwMode="auto">
          <a:xfrm>
            <a:off x="3370263" y="4327525"/>
            <a:ext cx="0" cy="79375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5" name="Line 110"/>
          <p:cNvSpPr>
            <a:spLocks noChangeShapeType="1"/>
          </p:cNvSpPr>
          <p:nvPr/>
        </p:nvSpPr>
        <p:spPr bwMode="auto">
          <a:xfrm>
            <a:off x="3851275" y="4327525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6" name="Line 111"/>
          <p:cNvSpPr>
            <a:spLocks noChangeShapeType="1"/>
          </p:cNvSpPr>
          <p:nvPr/>
        </p:nvSpPr>
        <p:spPr bwMode="auto">
          <a:xfrm>
            <a:off x="4265613" y="4327525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8" name="Line 117"/>
          <p:cNvSpPr>
            <a:spLocks noChangeShapeType="1"/>
          </p:cNvSpPr>
          <p:nvPr/>
        </p:nvSpPr>
        <p:spPr bwMode="auto">
          <a:xfrm>
            <a:off x="4616450" y="4327525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5" name="Line 125"/>
          <p:cNvSpPr>
            <a:spLocks noChangeShapeType="1"/>
          </p:cNvSpPr>
          <p:nvPr/>
        </p:nvSpPr>
        <p:spPr bwMode="auto">
          <a:xfrm>
            <a:off x="5046663" y="4335463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7" name="Line 127"/>
          <p:cNvSpPr>
            <a:spLocks noChangeShapeType="1"/>
          </p:cNvSpPr>
          <p:nvPr/>
        </p:nvSpPr>
        <p:spPr bwMode="auto">
          <a:xfrm>
            <a:off x="5795963" y="4319588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2" name="Rectangle 141"/>
          <p:cNvSpPr>
            <a:spLocks noChangeArrowheads="1"/>
          </p:cNvSpPr>
          <p:nvPr/>
        </p:nvSpPr>
        <p:spPr bwMode="auto">
          <a:xfrm>
            <a:off x="5716588" y="3430588"/>
            <a:ext cx="801688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100 kW PEMFC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95" name="Picture 1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4772025"/>
            <a:ext cx="9906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" name="Picture 16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578100"/>
            <a:ext cx="142875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2" name="Picture 16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806575"/>
            <a:ext cx="12604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9" name="Line 168"/>
          <p:cNvSpPr>
            <a:spLocks noChangeShapeType="1"/>
          </p:cNvSpPr>
          <p:nvPr/>
        </p:nvSpPr>
        <p:spPr bwMode="auto">
          <a:xfrm>
            <a:off x="6650038" y="4327525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0" name="Line 169"/>
          <p:cNvSpPr>
            <a:spLocks noChangeShapeType="1"/>
          </p:cNvSpPr>
          <p:nvPr/>
        </p:nvSpPr>
        <p:spPr bwMode="auto">
          <a:xfrm>
            <a:off x="7378700" y="4327525"/>
            <a:ext cx="0" cy="87313"/>
          </a:xfrm>
          <a:prstGeom prst="line">
            <a:avLst/>
          </a:prstGeom>
          <a:noFill/>
          <a:ln w="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206625"/>
            <a:ext cx="1392238" cy="2149476"/>
            <a:chOff x="228600" y="1806575"/>
            <a:chExt cx="1392238" cy="2149476"/>
          </a:xfrm>
        </p:grpSpPr>
        <p:sp>
          <p:nvSpPr>
            <p:cNvPr id="8204" name="Rectangle 44"/>
            <p:cNvSpPr>
              <a:spLocks noChangeArrowheads="1"/>
            </p:cNvSpPr>
            <p:nvPr/>
          </p:nvSpPr>
          <p:spPr bwMode="auto">
            <a:xfrm>
              <a:off x="695325" y="3468688"/>
              <a:ext cx="92551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Sir William Grove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6" name="Rectangle 46"/>
            <p:cNvSpPr>
              <a:spLocks noChangeArrowheads="1"/>
            </p:cNvSpPr>
            <p:nvPr/>
          </p:nvSpPr>
          <p:spPr bwMode="auto">
            <a:xfrm>
              <a:off x="723900" y="3592513"/>
              <a:ext cx="53219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r>
                <a:rPr kumimoji="0" lang="en-US" sz="800" b="1" i="0" u="none" strike="noStrike" cap="none" normalizeH="0" baseline="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st</a:t>
              </a: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fuel cell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0" name="Rectangle 50"/>
            <p:cNvSpPr>
              <a:spLocks noChangeArrowheads="1"/>
            </p:cNvSpPr>
            <p:nvPr/>
          </p:nvSpPr>
          <p:spPr bwMode="auto">
            <a:xfrm>
              <a:off x="476250" y="3817938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1839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228600" y="1806575"/>
              <a:ext cx="1071563" cy="1994429"/>
              <a:chOff x="228600" y="1806575"/>
              <a:chExt cx="1071563" cy="1994429"/>
            </a:xfrm>
          </p:grpSpPr>
          <p:pic>
            <p:nvPicPr>
              <p:cNvPr id="2090" name="Picture 4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" y="1806575"/>
                <a:ext cx="1071563" cy="795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62" name="Picture 11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488" y="2601913"/>
                <a:ext cx="730250" cy="757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201" name="Straight Arrow Connector 2200"/>
              <p:cNvCxnSpPr/>
              <p:nvPr/>
            </p:nvCxnSpPr>
            <p:spPr bwMode="auto">
              <a:xfrm flipH="1">
                <a:off x="619656" y="3375554"/>
                <a:ext cx="0" cy="42545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</p:grpSp>
      <p:grpSp>
        <p:nvGrpSpPr>
          <p:cNvPr id="190" name="Group 189"/>
          <p:cNvGrpSpPr/>
          <p:nvPr/>
        </p:nvGrpSpPr>
        <p:grpSpPr>
          <a:xfrm>
            <a:off x="1482725" y="2482850"/>
            <a:ext cx="1500188" cy="1873251"/>
            <a:chOff x="1482725" y="2082800"/>
            <a:chExt cx="1500188" cy="1873251"/>
          </a:xfrm>
        </p:grpSpPr>
        <p:sp>
          <p:nvSpPr>
            <p:cNvPr id="2086" name="Rectangle 73"/>
            <p:cNvSpPr>
              <a:spLocks noChangeArrowheads="1"/>
            </p:cNvSpPr>
            <p:nvPr/>
          </p:nvSpPr>
          <p:spPr bwMode="auto">
            <a:xfrm>
              <a:off x="2633663" y="3817938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1955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Rectangle 74"/>
            <p:cNvSpPr>
              <a:spLocks noChangeArrowheads="1"/>
            </p:cNvSpPr>
            <p:nvPr/>
          </p:nvSpPr>
          <p:spPr bwMode="auto">
            <a:xfrm>
              <a:off x="1781175" y="2082800"/>
              <a:ext cx="87471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General Electric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Rectangle 75"/>
            <p:cNvSpPr>
              <a:spLocks noChangeArrowheads="1"/>
            </p:cNvSpPr>
            <p:nvPr/>
          </p:nvSpPr>
          <p:spPr bwMode="auto">
            <a:xfrm>
              <a:off x="1781175" y="2208213"/>
              <a:ext cx="809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Rectangle 76"/>
            <p:cNvSpPr>
              <a:spLocks noChangeArrowheads="1"/>
            </p:cNvSpPr>
            <p:nvPr/>
          </p:nvSpPr>
          <p:spPr bwMode="auto">
            <a:xfrm>
              <a:off x="1839913" y="2208213"/>
              <a:ext cx="1095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Rectangle 77"/>
            <p:cNvSpPr>
              <a:spLocks noChangeArrowheads="1"/>
            </p:cNvSpPr>
            <p:nvPr/>
          </p:nvSpPr>
          <p:spPr bwMode="auto">
            <a:xfrm>
              <a:off x="1897063" y="2208213"/>
              <a:ext cx="101600" cy="10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Rectangle 78"/>
            <p:cNvSpPr>
              <a:spLocks noChangeArrowheads="1"/>
            </p:cNvSpPr>
            <p:nvPr/>
          </p:nvSpPr>
          <p:spPr bwMode="auto">
            <a:xfrm>
              <a:off x="1978025" y="2208213"/>
              <a:ext cx="7143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polymer fuel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Rectangle 79"/>
            <p:cNvSpPr>
              <a:spLocks noChangeArrowheads="1"/>
            </p:cNvSpPr>
            <p:nvPr/>
          </p:nvSpPr>
          <p:spPr bwMode="auto">
            <a:xfrm>
              <a:off x="1781175" y="2324100"/>
              <a:ext cx="82391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cell (PEMFC) in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Rectangle 80"/>
            <p:cNvSpPr>
              <a:spLocks noChangeArrowheads="1"/>
            </p:cNvSpPr>
            <p:nvPr/>
          </p:nvSpPr>
          <p:spPr bwMode="auto">
            <a:xfrm>
              <a:off x="1781175" y="2439988"/>
              <a:ext cx="10064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Gemini space craft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160" name="Picture 1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850" y="2863850"/>
              <a:ext cx="881063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1" name="Picture 11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725" y="2652713"/>
              <a:ext cx="692150" cy="66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5" name="Straight Arrow Connector 194"/>
            <p:cNvCxnSpPr/>
            <p:nvPr/>
          </p:nvCxnSpPr>
          <p:spPr bwMode="auto">
            <a:xfrm flipH="1">
              <a:off x="2771248" y="3468688"/>
              <a:ext cx="0" cy="33655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8" name="Group 227"/>
          <p:cNvGrpSpPr/>
          <p:nvPr/>
        </p:nvGrpSpPr>
        <p:grpSpPr>
          <a:xfrm>
            <a:off x="4411663" y="2257425"/>
            <a:ext cx="1006475" cy="2098676"/>
            <a:chOff x="4411663" y="1857375"/>
            <a:chExt cx="1006475" cy="2098676"/>
          </a:xfrm>
        </p:grpSpPr>
        <p:sp>
          <p:nvSpPr>
            <p:cNvPr id="2129" name="Rectangle 118"/>
            <p:cNvSpPr>
              <a:spLocks noChangeArrowheads="1"/>
            </p:cNvSpPr>
            <p:nvPr/>
          </p:nvSpPr>
          <p:spPr bwMode="auto">
            <a:xfrm>
              <a:off x="4900613" y="3817938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1967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167" name="Picture 11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663" y="2295525"/>
              <a:ext cx="1006475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30" name="Rectangle 120"/>
            <p:cNvSpPr>
              <a:spLocks noChangeArrowheads="1"/>
            </p:cNvSpPr>
            <p:nvPr/>
          </p:nvSpPr>
          <p:spPr bwMode="auto">
            <a:xfrm>
              <a:off x="4492625" y="1857375"/>
              <a:ext cx="7794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Union Carbide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32" name="Rectangle 121"/>
            <p:cNvSpPr>
              <a:spLocks noChangeArrowheads="1"/>
            </p:cNvSpPr>
            <p:nvPr/>
          </p:nvSpPr>
          <p:spPr bwMode="auto">
            <a:xfrm>
              <a:off x="4492625" y="1981200"/>
              <a:ext cx="809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33" name="Rectangle 122"/>
            <p:cNvSpPr>
              <a:spLocks noChangeArrowheads="1"/>
            </p:cNvSpPr>
            <p:nvPr/>
          </p:nvSpPr>
          <p:spPr bwMode="auto">
            <a:xfrm>
              <a:off x="4521200" y="1981200"/>
              <a:ext cx="7366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AFC powered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34" name="Rectangle 123"/>
            <p:cNvSpPr>
              <a:spLocks noChangeArrowheads="1"/>
            </p:cNvSpPr>
            <p:nvPr/>
          </p:nvSpPr>
          <p:spPr bwMode="auto">
            <a:xfrm>
              <a:off x="4492625" y="2098675"/>
              <a:ext cx="6127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motorcycle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98" name="Straight Arrow Connector 197"/>
            <p:cNvCxnSpPr/>
            <p:nvPr/>
          </p:nvCxnSpPr>
          <p:spPr bwMode="auto">
            <a:xfrm>
              <a:off x="5042694" y="3223419"/>
              <a:ext cx="0" cy="58816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5" name="Group 234"/>
          <p:cNvGrpSpPr/>
          <p:nvPr/>
        </p:nvGrpSpPr>
        <p:grpSpPr>
          <a:xfrm>
            <a:off x="5511800" y="2112963"/>
            <a:ext cx="1282700" cy="2257425"/>
            <a:chOff x="5511800" y="1712913"/>
            <a:chExt cx="1282700" cy="2257425"/>
          </a:xfrm>
        </p:grpSpPr>
        <p:sp>
          <p:nvSpPr>
            <p:cNvPr id="2150" name="Rectangle 139"/>
            <p:cNvSpPr>
              <a:spLocks noChangeArrowheads="1"/>
            </p:cNvSpPr>
            <p:nvPr/>
          </p:nvSpPr>
          <p:spPr bwMode="auto">
            <a:xfrm>
              <a:off x="5680075" y="2914650"/>
              <a:ext cx="86042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Ballard Systems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1" name="Rectangle 140"/>
            <p:cNvSpPr>
              <a:spLocks noChangeArrowheads="1"/>
            </p:cNvSpPr>
            <p:nvPr/>
          </p:nvSpPr>
          <p:spPr bwMode="auto">
            <a:xfrm>
              <a:off x="5680075" y="3030538"/>
              <a:ext cx="809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3" name="Rectangle 142"/>
            <p:cNvSpPr>
              <a:spLocks noChangeArrowheads="1"/>
            </p:cNvSpPr>
            <p:nvPr/>
          </p:nvSpPr>
          <p:spPr bwMode="auto">
            <a:xfrm>
              <a:off x="5680075" y="3154363"/>
              <a:ext cx="5969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transit bus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4" name="Rectangle 143"/>
            <p:cNvSpPr>
              <a:spLocks noChangeArrowheads="1"/>
            </p:cNvSpPr>
            <p:nvPr/>
          </p:nvSpPr>
          <p:spPr bwMode="auto">
            <a:xfrm>
              <a:off x="6503988" y="3832225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1993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192" name="Picture 14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800" y="1712913"/>
              <a:ext cx="1282700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0" name="Straight Arrow Connector 199"/>
            <p:cNvCxnSpPr/>
            <p:nvPr/>
          </p:nvCxnSpPr>
          <p:spPr bwMode="auto">
            <a:xfrm>
              <a:off x="6640250" y="2509044"/>
              <a:ext cx="0" cy="130254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9" name="Group 238"/>
          <p:cNvGrpSpPr/>
          <p:nvPr/>
        </p:nvGrpSpPr>
        <p:grpSpPr>
          <a:xfrm>
            <a:off x="6934200" y="1806575"/>
            <a:ext cx="1733550" cy="2563813"/>
            <a:chOff x="6934200" y="1406525"/>
            <a:chExt cx="1733550" cy="2563813"/>
          </a:xfrm>
        </p:grpSpPr>
        <p:sp>
          <p:nvSpPr>
            <p:cNvPr id="2156" name="Rectangle 146"/>
            <p:cNvSpPr>
              <a:spLocks noChangeArrowheads="1"/>
            </p:cNvSpPr>
            <p:nvPr/>
          </p:nvSpPr>
          <p:spPr bwMode="auto">
            <a:xfrm>
              <a:off x="7224713" y="3832225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1997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13" name="Picture 16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2178050"/>
              <a:ext cx="1428750" cy="97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4" name="Picture 16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1406525"/>
              <a:ext cx="1260475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81" name="Rectangle 170"/>
            <p:cNvSpPr>
              <a:spLocks noChangeArrowheads="1"/>
            </p:cNvSpPr>
            <p:nvPr/>
          </p:nvSpPr>
          <p:spPr bwMode="auto">
            <a:xfrm>
              <a:off x="7626350" y="3286125"/>
              <a:ext cx="82391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Daimler Benz &amp;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82" name="Rectangle 171"/>
            <p:cNvSpPr>
              <a:spLocks noChangeArrowheads="1"/>
            </p:cNvSpPr>
            <p:nvPr/>
          </p:nvSpPr>
          <p:spPr bwMode="auto">
            <a:xfrm>
              <a:off x="7772400" y="3402013"/>
              <a:ext cx="37941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Honda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83" name="Rectangle 172"/>
            <p:cNvSpPr>
              <a:spLocks noChangeArrowheads="1"/>
            </p:cNvSpPr>
            <p:nvPr/>
          </p:nvSpPr>
          <p:spPr bwMode="auto">
            <a:xfrm>
              <a:off x="7626350" y="3525838"/>
              <a:ext cx="809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84" name="Rectangle 173"/>
            <p:cNvSpPr>
              <a:spLocks noChangeArrowheads="1"/>
            </p:cNvSpPr>
            <p:nvPr/>
          </p:nvSpPr>
          <p:spPr bwMode="auto">
            <a:xfrm>
              <a:off x="7691438" y="3525838"/>
              <a:ext cx="663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PEMFC cars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2" name="Straight Arrow Connector 201"/>
            <p:cNvCxnSpPr/>
            <p:nvPr/>
          </p:nvCxnSpPr>
          <p:spPr bwMode="auto">
            <a:xfrm>
              <a:off x="7378700" y="3206485"/>
              <a:ext cx="0" cy="60642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9" name="Group 188"/>
          <p:cNvGrpSpPr/>
          <p:nvPr/>
        </p:nvGrpSpPr>
        <p:grpSpPr>
          <a:xfrm>
            <a:off x="1693863" y="4414838"/>
            <a:ext cx="968375" cy="1638300"/>
            <a:chOff x="1693863" y="4014788"/>
            <a:chExt cx="968375" cy="1638300"/>
          </a:xfrm>
        </p:grpSpPr>
        <p:pic>
          <p:nvPicPr>
            <p:cNvPr id="2110" name="Picture 6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863" y="4416425"/>
              <a:ext cx="968375" cy="815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22" name="Rectangle 64"/>
            <p:cNvSpPr>
              <a:spLocks noChangeArrowheads="1"/>
            </p:cNvSpPr>
            <p:nvPr/>
          </p:nvSpPr>
          <p:spPr bwMode="auto">
            <a:xfrm>
              <a:off x="1693863" y="5281613"/>
              <a:ext cx="8969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Francis T. Bacon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3" name="Rectangle 65"/>
            <p:cNvSpPr>
              <a:spLocks noChangeArrowheads="1"/>
            </p:cNvSpPr>
            <p:nvPr/>
          </p:nvSpPr>
          <p:spPr bwMode="auto">
            <a:xfrm>
              <a:off x="1693863" y="5399088"/>
              <a:ext cx="809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Rectangle 66"/>
            <p:cNvSpPr>
              <a:spLocks noChangeArrowheads="1"/>
            </p:cNvSpPr>
            <p:nvPr/>
          </p:nvSpPr>
          <p:spPr bwMode="auto">
            <a:xfrm>
              <a:off x="1730375" y="5399088"/>
              <a:ext cx="1095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Rectangle 67"/>
            <p:cNvSpPr>
              <a:spLocks noChangeArrowheads="1"/>
            </p:cNvSpPr>
            <p:nvPr/>
          </p:nvSpPr>
          <p:spPr bwMode="auto">
            <a:xfrm>
              <a:off x="1781175" y="5407025"/>
              <a:ext cx="101600" cy="10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Rectangle 68"/>
            <p:cNvSpPr>
              <a:spLocks noChangeArrowheads="1"/>
            </p:cNvSpPr>
            <p:nvPr/>
          </p:nvSpPr>
          <p:spPr bwMode="auto">
            <a:xfrm>
              <a:off x="1868488" y="5399088"/>
              <a:ext cx="4445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alkaline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Rectangle 69"/>
            <p:cNvSpPr>
              <a:spLocks noChangeArrowheads="1"/>
            </p:cNvSpPr>
            <p:nvPr/>
          </p:nvSpPr>
          <p:spPr bwMode="auto">
            <a:xfrm>
              <a:off x="1693863" y="5514975"/>
              <a:ext cx="7651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fuel cell (AFC)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Rectangle 70"/>
            <p:cNvSpPr>
              <a:spLocks noChangeArrowheads="1"/>
            </p:cNvSpPr>
            <p:nvPr/>
          </p:nvSpPr>
          <p:spPr bwMode="auto">
            <a:xfrm>
              <a:off x="2028825" y="4014788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1932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 bwMode="auto">
            <a:xfrm flipV="1">
              <a:off x="2193131" y="4125383"/>
              <a:ext cx="0" cy="25876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6" name="Group 225"/>
          <p:cNvGrpSpPr/>
          <p:nvPr/>
        </p:nvGrpSpPr>
        <p:grpSpPr>
          <a:xfrm>
            <a:off x="3908425" y="4414838"/>
            <a:ext cx="990600" cy="1704975"/>
            <a:chOff x="3908425" y="4014788"/>
            <a:chExt cx="990600" cy="1704975"/>
          </a:xfrm>
        </p:grpSpPr>
        <p:sp>
          <p:nvSpPr>
            <p:cNvPr id="2105" name="Rectangle 91"/>
            <p:cNvSpPr>
              <a:spLocks noChangeArrowheads="1"/>
            </p:cNvSpPr>
            <p:nvPr/>
          </p:nvSpPr>
          <p:spPr bwMode="auto">
            <a:xfrm>
              <a:off x="4127500" y="4014788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1964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147" name="Picture 99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150" y="4357688"/>
              <a:ext cx="7493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4" name="Rectangle 100"/>
            <p:cNvSpPr>
              <a:spLocks noChangeArrowheads="1"/>
            </p:cNvSpPr>
            <p:nvPr/>
          </p:nvSpPr>
          <p:spPr bwMode="auto">
            <a:xfrm>
              <a:off x="3908425" y="5224463"/>
              <a:ext cx="9906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Texas Instruments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16" name="Rectangle 102"/>
            <p:cNvSpPr>
              <a:spLocks noChangeArrowheads="1"/>
            </p:cNvSpPr>
            <p:nvPr/>
          </p:nvSpPr>
          <p:spPr bwMode="auto">
            <a:xfrm>
              <a:off x="3967163" y="5340350"/>
              <a:ext cx="7366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100 W Molten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17" name="Rectangle 103"/>
            <p:cNvSpPr>
              <a:spLocks noChangeArrowheads="1"/>
            </p:cNvSpPr>
            <p:nvPr/>
          </p:nvSpPr>
          <p:spPr bwMode="auto">
            <a:xfrm>
              <a:off x="3908425" y="5464175"/>
              <a:ext cx="838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Carbonate Fuel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18" name="Rectangle 104"/>
            <p:cNvSpPr>
              <a:spLocks noChangeArrowheads="1"/>
            </p:cNvSpPr>
            <p:nvPr/>
          </p:nvSpPr>
          <p:spPr bwMode="auto">
            <a:xfrm>
              <a:off x="3908425" y="5581650"/>
              <a:ext cx="6858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Cell (MCFC)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 bwMode="auto">
            <a:xfrm flipV="1">
              <a:off x="4264819" y="4132264"/>
              <a:ext cx="0" cy="18891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5" name="Group 184"/>
          <p:cNvGrpSpPr/>
          <p:nvPr/>
        </p:nvGrpSpPr>
        <p:grpSpPr>
          <a:xfrm>
            <a:off x="454025" y="4406900"/>
            <a:ext cx="1231901" cy="1501775"/>
            <a:chOff x="454025" y="4006850"/>
            <a:chExt cx="1231901" cy="1501775"/>
          </a:xfrm>
        </p:grpSpPr>
        <p:pic>
          <p:nvPicPr>
            <p:cNvPr id="2099" name="Picture 51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838" y="4794250"/>
              <a:ext cx="5905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11" name="Rectangle 52"/>
            <p:cNvSpPr>
              <a:spLocks noChangeArrowheads="1"/>
            </p:cNvSpPr>
            <p:nvPr/>
          </p:nvSpPr>
          <p:spPr bwMode="auto">
            <a:xfrm>
              <a:off x="1401763" y="4006850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1889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2" name="Rectangle 53"/>
            <p:cNvSpPr>
              <a:spLocks noChangeArrowheads="1"/>
            </p:cNvSpPr>
            <p:nvPr/>
          </p:nvSpPr>
          <p:spPr bwMode="auto">
            <a:xfrm>
              <a:off x="454025" y="4321175"/>
              <a:ext cx="4445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Ludwig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3" name="Rectangle 54"/>
            <p:cNvSpPr>
              <a:spLocks noChangeArrowheads="1"/>
            </p:cNvSpPr>
            <p:nvPr/>
          </p:nvSpPr>
          <p:spPr bwMode="auto">
            <a:xfrm>
              <a:off x="825500" y="4321175"/>
              <a:ext cx="3429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Mond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4" name="Rectangle 55"/>
            <p:cNvSpPr>
              <a:spLocks noChangeArrowheads="1"/>
            </p:cNvSpPr>
            <p:nvPr/>
          </p:nvSpPr>
          <p:spPr bwMode="auto">
            <a:xfrm>
              <a:off x="1117600" y="4321175"/>
              <a:ext cx="12382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&amp;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5" name="Rectangle 56"/>
            <p:cNvSpPr>
              <a:spLocks noChangeArrowheads="1"/>
            </p:cNvSpPr>
            <p:nvPr/>
          </p:nvSpPr>
          <p:spPr bwMode="auto">
            <a:xfrm>
              <a:off x="454025" y="4437063"/>
              <a:ext cx="8302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Charles Langer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6" name="Rectangle 57"/>
            <p:cNvSpPr>
              <a:spLocks noChangeArrowheads="1"/>
            </p:cNvSpPr>
            <p:nvPr/>
          </p:nvSpPr>
          <p:spPr bwMode="auto">
            <a:xfrm>
              <a:off x="454025" y="4552950"/>
              <a:ext cx="809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7" name="Rectangle 58"/>
            <p:cNvSpPr>
              <a:spLocks noChangeArrowheads="1"/>
            </p:cNvSpPr>
            <p:nvPr/>
          </p:nvSpPr>
          <p:spPr bwMode="auto">
            <a:xfrm>
              <a:off x="512763" y="4552950"/>
              <a:ext cx="2984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coin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8" name="Rectangle 59"/>
            <p:cNvSpPr>
              <a:spLocks noChangeArrowheads="1"/>
            </p:cNvSpPr>
            <p:nvPr/>
          </p:nvSpPr>
          <p:spPr bwMode="auto">
            <a:xfrm>
              <a:off x="746125" y="4552950"/>
              <a:ext cx="1016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“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19" name="Rectangle 60"/>
            <p:cNvSpPr>
              <a:spLocks noChangeArrowheads="1"/>
            </p:cNvSpPr>
            <p:nvPr/>
          </p:nvSpPr>
          <p:spPr bwMode="auto">
            <a:xfrm>
              <a:off x="796925" y="4552950"/>
              <a:ext cx="45878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fuel cell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20" name="Rectangle 61"/>
            <p:cNvSpPr>
              <a:spLocks noChangeArrowheads="1"/>
            </p:cNvSpPr>
            <p:nvPr/>
          </p:nvSpPr>
          <p:spPr bwMode="auto">
            <a:xfrm>
              <a:off x="1168400" y="4552950"/>
              <a:ext cx="1016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”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4" name="Straight Arrow Connector 203"/>
            <p:cNvCxnSpPr/>
            <p:nvPr/>
          </p:nvCxnSpPr>
          <p:spPr bwMode="auto">
            <a:xfrm flipV="1">
              <a:off x="1539875" y="4116388"/>
              <a:ext cx="0" cy="97631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7" name="Straight Connector 166"/>
            <p:cNvCxnSpPr/>
            <p:nvPr/>
          </p:nvCxnSpPr>
          <p:spPr bwMode="auto">
            <a:xfrm flipH="1">
              <a:off x="1328738" y="5080001"/>
              <a:ext cx="22145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5" name="Group 224"/>
          <p:cNvGrpSpPr/>
          <p:nvPr/>
        </p:nvGrpSpPr>
        <p:grpSpPr>
          <a:xfrm>
            <a:off x="2794000" y="4406900"/>
            <a:ext cx="1195388" cy="1610499"/>
            <a:chOff x="2794000" y="4006850"/>
            <a:chExt cx="1195388" cy="1610499"/>
          </a:xfrm>
        </p:grpSpPr>
        <p:pic>
          <p:nvPicPr>
            <p:cNvPr id="2131" name="Picture 8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800" y="4721225"/>
              <a:ext cx="939800" cy="706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7" name="Rectangle 84"/>
            <p:cNvSpPr>
              <a:spLocks noChangeArrowheads="1"/>
            </p:cNvSpPr>
            <p:nvPr/>
          </p:nvSpPr>
          <p:spPr bwMode="auto">
            <a:xfrm>
              <a:off x="2794000" y="4254500"/>
              <a:ext cx="793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WestingHouse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Rectangle 85"/>
            <p:cNvSpPr>
              <a:spLocks noChangeArrowheads="1"/>
            </p:cNvSpPr>
            <p:nvPr/>
          </p:nvSpPr>
          <p:spPr bwMode="auto">
            <a:xfrm>
              <a:off x="2794000" y="4378325"/>
              <a:ext cx="809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0" name="Rectangle 86"/>
            <p:cNvSpPr>
              <a:spLocks noChangeArrowheads="1"/>
            </p:cNvSpPr>
            <p:nvPr/>
          </p:nvSpPr>
          <p:spPr bwMode="auto">
            <a:xfrm>
              <a:off x="2830513" y="4378325"/>
              <a:ext cx="1095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1" name="Rectangle 87"/>
            <p:cNvSpPr>
              <a:spLocks noChangeArrowheads="1"/>
            </p:cNvSpPr>
            <p:nvPr/>
          </p:nvSpPr>
          <p:spPr bwMode="auto">
            <a:xfrm>
              <a:off x="2881313" y="4379913"/>
              <a:ext cx="101600" cy="10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2" name="Rectangle 88"/>
            <p:cNvSpPr>
              <a:spLocks noChangeArrowheads="1"/>
            </p:cNvSpPr>
            <p:nvPr/>
          </p:nvSpPr>
          <p:spPr bwMode="auto">
            <a:xfrm>
              <a:off x="2968625" y="4378325"/>
              <a:ext cx="6127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solid oxide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3" name="Rectangle 89"/>
            <p:cNvSpPr>
              <a:spLocks noChangeArrowheads="1"/>
            </p:cNvSpPr>
            <p:nvPr/>
          </p:nvSpPr>
          <p:spPr bwMode="auto">
            <a:xfrm>
              <a:off x="2794000" y="4495800"/>
              <a:ext cx="846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fuel cell (SOFC)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4" name="Rectangle 90"/>
            <p:cNvSpPr>
              <a:spLocks noChangeArrowheads="1"/>
            </p:cNvSpPr>
            <p:nvPr/>
          </p:nvSpPr>
          <p:spPr bwMode="auto">
            <a:xfrm>
              <a:off x="3705225" y="4006850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1962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15" name="Rectangle 101"/>
            <p:cNvSpPr>
              <a:spLocks noChangeArrowheads="1"/>
            </p:cNvSpPr>
            <p:nvPr/>
          </p:nvSpPr>
          <p:spPr bwMode="auto">
            <a:xfrm>
              <a:off x="3908425" y="534035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 bwMode="auto">
            <a:xfrm flipV="1">
              <a:off x="3847306" y="4116389"/>
              <a:ext cx="0" cy="4365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18" name="Straight Connector 217"/>
            <p:cNvCxnSpPr/>
            <p:nvPr/>
          </p:nvCxnSpPr>
          <p:spPr bwMode="auto">
            <a:xfrm flipH="1">
              <a:off x="3629819" y="4552950"/>
              <a:ext cx="22145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9" name="Straight Connector 218"/>
            <p:cNvCxnSpPr/>
            <p:nvPr/>
          </p:nvCxnSpPr>
          <p:spPr bwMode="auto">
            <a:xfrm flipV="1">
              <a:off x="3640138" y="4552950"/>
              <a:ext cx="0" cy="1214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1" name="Group 230"/>
          <p:cNvGrpSpPr/>
          <p:nvPr/>
        </p:nvGrpSpPr>
        <p:grpSpPr>
          <a:xfrm>
            <a:off x="5651500" y="4414838"/>
            <a:ext cx="1843088" cy="1558925"/>
            <a:chOff x="5651500" y="4014788"/>
            <a:chExt cx="1843088" cy="1558925"/>
          </a:xfrm>
        </p:grpSpPr>
        <p:sp>
          <p:nvSpPr>
            <p:cNvPr id="2136" name="Rectangle 126"/>
            <p:cNvSpPr>
              <a:spLocks noChangeArrowheads="1"/>
            </p:cNvSpPr>
            <p:nvPr/>
          </p:nvSpPr>
          <p:spPr bwMode="auto">
            <a:xfrm>
              <a:off x="5651500" y="4014788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1979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4" name="Straight Arrow Connector 213"/>
            <p:cNvCxnSpPr/>
            <p:nvPr/>
          </p:nvCxnSpPr>
          <p:spPr bwMode="auto">
            <a:xfrm flipV="1">
              <a:off x="5795963" y="4134646"/>
              <a:ext cx="0" cy="20002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23" name="Straight Connector 222"/>
            <p:cNvCxnSpPr/>
            <p:nvPr/>
          </p:nvCxnSpPr>
          <p:spPr bwMode="auto">
            <a:xfrm flipH="1">
              <a:off x="5799734" y="4323820"/>
              <a:ext cx="45977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30" name="Group 229"/>
            <p:cNvGrpSpPr/>
            <p:nvPr/>
          </p:nvGrpSpPr>
          <p:grpSpPr>
            <a:xfrm>
              <a:off x="6259513" y="4317206"/>
              <a:ext cx="1235075" cy="1256507"/>
              <a:chOff x="6259513" y="4317206"/>
              <a:chExt cx="1235075" cy="1256507"/>
            </a:xfrm>
          </p:grpSpPr>
          <p:pic>
            <p:nvPicPr>
              <p:cNvPr id="2172" name="Picture 124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6213" y="4656138"/>
                <a:ext cx="844550" cy="917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38" name="Rectangle 128"/>
              <p:cNvSpPr>
                <a:spLocks noChangeArrowheads="1"/>
              </p:cNvSpPr>
              <p:nvPr/>
            </p:nvSpPr>
            <p:spPr bwMode="auto">
              <a:xfrm>
                <a:off x="6386513" y="4321175"/>
                <a:ext cx="1108075" cy="13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United Technologies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39" name="Rectangle 129"/>
              <p:cNvSpPr>
                <a:spLocks noChangeArrowheads="1"/>
              </p:cNvSpPr>
              <p:nvPr/>
            </p:nvSpPr>
            <p:spPr bwMode="auto">
              <a:xfrm>
                <a:off x="6386513" y="4445000"/>
                <a:ext cx="80963" cy="13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40" name="Rectangle 130"/>
              <p:cNvSpPr>
                <a:spLocks noChangeArrowheads="1"/>
              </p:cNvSpPr>
              <p:nvPr/>
            </p:nvSpPr>
            <p:spPr bwMode="auto">
              <a:xfrm>
                <a:off x="6445250" y="4445000"/>
                <a:ext cx="649288" cy="13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 kW PAFC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29" name="Straight Connector 228"/>
              <p:cNvCxnSpPr/>
              <p:nvPr/>
            </p:nvCxnSpPr>
            <p:spPr bwMode="auto">
              <a:xfrm flipV="1">
                <a:off x="6259513" y="4317206"/>
                <a:ext cx="0" cy="69294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2" name="Straight Connector 231"/>
              <p:cNvCxnSpPr/>
              <p:nvPr/>
            </p:nvCxnSpPr>
            <p:spPr bwMode="auto">
              <a:xfrm flipH="1">
                <a:off x="6263085" y="5003800"/>
                <a:ext cx="22145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27" name="Group 226"/>
          <p:cNvGrpSpPr/>
          <p:nvPr/>
        </p:nvGrpSpPr>
        <p:grpSpPr>
          <a:xfrm>
            <a:off x="4478338" y="4414838"/>
            <a:ext cx="1609725" cy="1485900"/>
            <a:chOff x="4478338" y="4014788"/>
            <a:chExt cx="1609725" cy="1485900"/>
          </a:xfrm>
        </p:grpSpPr>
        <p:pic>
          <p:nvPicPr>
            <p:cNvPr id="2163" name="Picture 115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6838" y="4772025"/>
              <a:ext cx="911225" cy="72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7" name="Rectangle 116"/>
            <p:cNvSpPr>
              <a:spLocks noChangeArrowheads="1"/>
            </p:cNvSpPr>
            <p:nvPr/>
          </p:nvSpPr>
          <p:spPr bwMode="auto">
            <a:xfrm>
              <a:off x="4478338" y="4014788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1965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3" name="Straight Arrow Connector 212"/>
            <p:cNvCxnSpPr/>
            <p:nvPr/>
          </p:nvCxnSpPr>
          <p:spPr bwMode="auto">
            <a:xfrm flipV="1">
              <a:off x="4616450" y="4132264"/>
              <a:ext cx="0" cy="18891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33" name="Straight Connector 232"/>
            <p:cNvCxnSpPr/>
            <p:nvPr/>
          </p:nvCxnSpPr>
          <p:spPr bwMode="auto">
            <a:xfrm flipH="1" flipV="1">
              <a:off x="4612286" y="4316940"/>
              <a:ext cx="370877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4" name="Straight Connector 233"/>
            <p:cNvCxnSpPr/>
            <p:nvPr/>
          </p:nvCxnSpPr>
          <p:spPr bwMode="auto">
            <a:xfrm flipV="1">
              <a:off x="4983163" y="4310856"/>
              <a:ext cx="0" cy="6929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6" name="Straight Connector 235"/>
            <p:cNvCxnSpPr/>
            <p:nvPr/>
          </p:nvCxnSpPr>
          <p:spPr bwMode="auto">
            <a:xfrm flipH="1" flipV="1">
              <a:off x="4980385" y="4997450"/>
              <a:ext cx="13136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7" name="Group 236"/>
          <p:cNvGrpSpPr/>
          <p:nvPr/>
        </p:nvGrpSpPr>
        <p:grpSpPr>
          <a:xfrm>
            <a:off x="7224713" y="4414838"/>
            <a:ext cx="1501775" cy="1390650"/>
            <a:chOff x="7224713" y="4014788"/>
            <a:chExt cx="1501775" cy="1390650"/>
          </a:xfrm>
        </p:grpSpPr>
        <p:sp>
          <p:nvSpPr>
            <p:cNvPr id="2155" name="Rectangle 145"/>
            <p:cNvSpPr>
              <a:spLocks noChangeArrowheads="1"/>
            </p:cNvSpPr>
            <p:nvPr/>
          </p:nvSpPr>
          <p:spPr bwMode="auto">
            <a:xfrm>
              <a:off x="7224713" y="4014788"/>
              <a:ext cx="2841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1997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89" name="Rectangle 178"/>
            <p:cNvSpPr>
              <a:spLocks noChangeArrowheads="1"/>
            </p:cNvSpPr>
            <p:nvPr/>
          </p:nvSpPr>
          <p:spPr bwMode="auto">
            <a:xfrm>
              <a:off x="7713663" y="5143500"/>
              <a:ext cx="101282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Power Corporation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90" name="Rectangle 179"/>
            <p:cNvSpPr>
              <a:spLocks noChangeArrowheads="1"/>
            </p:cNvSpPr>
            <p:nvPr/>
          </p:nvSpPr>
          <p:spPr bwMode="auto">
            <a:xfrm>
              <a:off x="7713663" y="5267325"/>
              <a:ext cx="8096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91" name="Rectangle 180"/>
            <p:cNvSpPr>
              <a:spLocks noChangeArrowheads="1"/>
            </p:cNvSpPr>
            <p:nvPr/>
          </p:nvSpPr>
          <p:spPr bwMode="auto">
            <a:xfrm>
              <a:off x="7772400" y="5267325"/>
              <a:ext cx="773113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250 kW MCFC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5" name="Straight Arrow Connector 214"/>
            <p:cNvCxnSpPr/>
            <p:nvPr/>
          </p:nvCxnSpPr>
          <p:spPr bwMode="auto">
            <a:xfrm flipV="1">
              <a:off x="7385050" y="4133058"/>
              <a:ext cx="0" cy="18891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38" name="Straight Connector 237"/>
            <p:cNvCxnSpPr/>
            <p:nvPr/>
          </p:nvCxnSpPr>
          <p:spPr bwMode="auto">
            <a:xfrm flipH="1" flipV="1">
              <a:off x="7378700" y="4317206"/>
              <a:ext cx="1158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0" name="Straight Connector 239"/>
            <p:cNvCxnSpPr/>
            <p:nvPr/>
          </p:nvCxnSpPr>
          <p:spPr bwMode="auto">
            <a:xfrm flipH="1" flipV="1">
              <a:off x="7494588" y="4317206"/>
              <a:ext cx="397" cy="4008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1" name="Straight Connector 240"/>
            <p:cNvCxnSpPr/>
            <p:nvPr/>
          </p:nvCxnSpPr>
          <p:spPr bwMode="auto">
            <a:xfrm flipH="1" flipV="1">
              <a:off x="7488238" y="4711700"/>
              <a:ext cx="13136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4" name="Group 223"/>
          <p:cNvGrpSpPr/>
          <p:nvPr/>
        </p:nvGrpSpPr>
        <p:grpSpPr>
          <a:xfrm>
            <a:off x="3078163" y="2484438"/>
            <a:ext cx="1049338" cy="1719393"/>
            <a:chOff x="3078163" y="2084388"/>
            <a:chExt cx="1049338" cy="1719393"/>
          </a:xfrm>
        </p:grpSpPr>
        <p:pic>
          <p:nvPicPr>
            <p:cNvPr id="2119" name="Picture 71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8163" y="2084388"/>
              <a:ext cx="1049338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9" name="Straight Arrow Connector 248"/>
            <p:cNvCxnSpPr/>
            <p:nvPr/>
          </p:nvCxnSpPr>
          <p:spPr bwMode="auto">
            <a:xfrm>
              <a:off x="3370263" y="2914650"/>
              <a:ext cx="1270" cy="88913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8840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7" t="8292" r="29439" b="37289"/>
          <a:stretch>
            <a:fillRect/>
          </a:stretch>
        </p:blipFill>
        <p:spPr bwMode="auto">
          <a:xfrm>
            <a:off x="1188452" y="4943957"/>
            <a:ext cx="2484438" cy="18251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7" t="25075" r="36783" b="28630"/>
          <a:stretch>
            <a:fillRect/>
          </a:stretch>
        </p:blipFill>
        <p:spPr bwMode="auto">
          <a:xfrm>
            <a:off x="3001963" y="2790825"/>
            <a:ext cx="12890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5" descr="sciencecover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38" y="1868488"/>
            <a:ext cx="2035175" cy="2667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6" descr="040812co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1898650"/>
            <a:ext cx="1998662" cy="2613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4" t="26944" r="40443" b="32001"/>
          <a:stretch>
            <a:fillRect/>
          </a:stretch>
        </p:blipFill>
        <p:spPr bwMode="auto">
          <a:xfrm>
            <a:off x="1625600" y="2886075"/>
            <a:ext cx="1335088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t="33296" r="35899" b="32370"/>
          <a:stretch>
            <a:fillRect/>
          </a:stretch>
        </p:blipFill>
        <p:spPr bwMode="auto">
          <a:xfrm>
            <a:off x="425450" y="2806700"/>
            <a:ext cx="1201738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4" name="AutoShape 9"/>
          <p:cNvSpPr>
            <a:spLocks noChangeArrowheads="1"/>
          </p:cNvSpPr>
          <p:nvPr/>
        </p:nvSpPr>
        <p:spPr bwMode="auto">
          <a:xfrm>
            <a:off x="1362075" y="1281113"/>
            <a:ext cx="2019300" cy="1154112"/>
          </a:xfrm>
          <a:prstGeom prst="cloudCallout">
            <a:avLst>
              <a:gd name="adj1" fmla="val -66981"/>
              <a:gd name="adj2" fmla="val 86176"/>
            </a:avLst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/>
          <a:lstStyle/>
          <a:p>
            <a:pPr eaLnBrk="0" hangingPunct="0"/>
            <a:endParaRPr lang="en-US" sz="2000" i="1">
              <a:solidFill>
                <a:schemeClr val="bg2"/>
              </a:solidFill>
            </a:endParaRPr>
          </a:p>
        </p:txBody>
      </p:sp>
      <p:sp>
        <p:nvSpPr>
          <p:cNvPr id="9225" name="AutoShape 10"/>
          <p:cNvSpPr>
            <a:spLocks noChangeArrowheads="1"/>
          </p:cNvSpPr>
          <p:nvPr/>
        </p:nvSpPr>
        <p:spPr bwMode="auto">
          <a:xfrm flipH="1">
            <a:off x="1366838" y="1289050"/>
            <a:ext cx="2019300" cy="1154113"/>
          </a:xfrm>
          <a:prstGeom prst="cloudCallout">
            <a:avLst>
              <a:gd name="adj1" fmla="val -57866"/>
              <a:gd name="adj2" fmla="val 64852"/>
            </a:avLst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/>
          <a:lstStyle/>
          <a:p>
            <a:pPr eaLnBrk="0" hangingPunct="0"/>
            <a:endParaRPr lang="en-US" sz="2000" i="1">
              <a:solidFill>
                <a:schemeClr val="bg2"/>
              </a:solidFill>
            </a:endParaRPr>
          </a:p>
        </p:txBody>
      </p:sp>
      <p:sp>
        <p:nvSpPr>
          <p:cNvPr id="9226" name="AutoShape 11"/>
          <p:cNvSpPr>
            <a:spLocks noChangeArrowheads="1"/>
          </p:cNvSpPr>
          <p:nvPr/>
        </p:nvSpPr>
        <p:spPr bwMode="auto">
          <a:xfrm>
            <a:off x="1320800" y="1366838"/>
            <a:ext cx="2130425" cy="1154112"/>
          </a:xfrm>
          <a:prstGeom prst="cloudCallout">
            <a:avLst>
              <a:gd name="adj1" fmla="val -2162"/>
              <a:gd name="adj2" fmla="val 82051"/>
            </a:avLst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/>
          <a:lstStyle/>
          <a:p>
            <a:pPr algn="ctr" eaLnBrk="0" hangingPunct="0"/>
            <a:endParaRPr lang="en-US" sz="2000" b="0" i="1">
              <a:solidFill>
                <a:schemeClr val="bg2"/>
              </a:solidFill>
            </a:endParaRPr>
          </a:p>
        </p:txBody>
      </p:sp>
      <p:pic>
        <p:nvPicPr>
          <p:cNvPr id="9227" name="Picture 12" descr="MCj04260720000[1]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1481138"/>
            <a:ext cx="620713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544513" y="4591050"/>
            <a:ext cx="919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b="0"/>
              <a:t>Calum</a:t>
            </a:r>
          </a:p>
        </p:txBody>
      </p:sp>
      <p:sp>
        <p:nvSpPr>
          <p:cNvPr id="9229" name="Rectangle 14"/>
          <p:cNvSpPr>
            <a:spLocks noChangeArrowheads="1"/>
          </p:cNvSpPr>
          <p:nvPr/>
        </p:nvSpPr>
        <p:spPr bwMode="auto">
          <a:xfrm>
            <a:off x="3262313" y="4581525"/>
            <a:ext cx="79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b="0"/>
              <a:t>Dane</a:t>
            </a:r>
          </a:p>
        </p:txBody>
      </p:sp>
      <p:sp>
        <p:nvSpPr>
          <p:cNvPr id="9230" name="Rectangle 15"/>
          <p:cNvSpPr>
            <a:spLocks noChangeArrowheads="1"/>
          </p:cNvSpPr>
          <p:nvPr/>
        </p:nvSpPr>
        <p:spPr bwMode="auto">
          <a:xfrm>
            <a:off x="1716088" y="4597400"/>
            <a:ext cx="1087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b="0"/>
              <a:t>Tetsuya</a:t>
            </a:r>
          </a:p>
        </p:txBody>
      </p:sp>
      <p:pic>
        <p:nvPicPr>
          <p:cNvPr id="9231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t="31815" r="49699" b="30870"/>
          <a:stretch>
            <a:fillRect/>
          </a:stretch>
        </p:blipFill>
        <p:spPr bwMode="auto">
          <a:xfrm>
            <a:off x="5813425" y="4830762"/>
            <a:ext cx="2986088" cy="185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1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92" y="5516481"/>
            <a:ext cx="87630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3" name="Picture 1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17"/>
          <a:stretch>
            <a:fillRect/>
          </a:stretch>
        </p:blipFill>
        <p:spPr bwMode="auto">
          <a:xfrm>
            <a:off x="4332288" y="2740025"/>
            <a:ext cx="4639721" cy="77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Picture 1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3609975"/>
            <a:ext cx="3309937" cy="107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5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2004, discovered solid acid fuel cells  </a:t>
            </a:r>
            <a:br>
              <a:rPr lang="en-US" sz="3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first </a:t>
            </a:r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type of fuel cell in 50 </a:t>
            </a:r>
            <a:r>
              <a:rPr lang="en-US" sz="2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years</a:t>
            </a:r>
            <a:endParaRPr lang="en-US" sz="32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58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000" b="0" smtClean="0"/>
          </a:p>
          <a:p>
            <a:pPr eaLnBrk="1" hangingPunct="1"/>
            <a:fld id="{01837FE4-82B3-4603-9C48-DA1098442ABF}" type="slidenum">
              <a:rPr lang="en-US" sz="1000" b="0" smtClean="0"/>
              <a:pPr eaLnBrk="1" hangingPunct="1"/>
              <a:t>8</a:t>
            </a:fld>
            <a:endParaRPr lang="en-US" sz="1000" b="0" smtClean="0"/>
          </a:p>
        </p:txBody>
      </p:sp>
      <p:graphicFrame>
        <p:nvGraphicFramePr>
          <p:cNvPr id="1026" name="Object 14"/>
          <p:cNvGraphicFramePr>
            <a:graphicFrameLocks noGrp="1" noChangeAspect="1"/>
          </p:cNvGraphicFramePr>
          <p:nvPr>
            <p:ph sz="half" idx="2"/>
          </p:nvPr>
        </p:nvGraphicFramePr>
        <p:xfrm>
          <a:off x="4205288" y="1592263"/>
          <a:ext cx="5170487" cy="517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Graph" r:id="rId4" imgW="2905049" imgH="2905023" progId="Origin50.Graph">
                  <p:embed/>
                </p:oleObj>
              </mc:Choice>
              <mc:Fallback>
                <p:oleObj name="Graph" r:id="rId4" imgW="2905049" imgH="2905023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5288" y="1592263"/>
                        <a:ext cx="5170487" cy="517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mpd="sng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4786313" y="1314450"/>
            <a:ext cx="4060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Arrhenius Plot of </a:t>
            </a:r>
          </a:p>
          <a:p>
            <a:pPr algn="ctr" eaLnBrk="1" hangingPunct="1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Solid Acid Proton Conductivity</a:t>
            </a:r>
          </a:p>
        </p:txBody>
      </p:sp>
      <p:sp>
        <p:nvSpPr>
          <p:cNvPr id="102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What is a solid acid?</a:t>
            </a:r>
          </a:p>
        </p:txBody>
      </p:sp>
      <p:sp>
        <p:nvSpPr>
          <p:cNvPr id="1030" name="Rectangle 1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Intermediate salts and acids </a:t>
            </a:r>
          </a:p>
          <a:p>
            <a:pPr lvl="1" eaLnBrk="1" hangingPunct="1">
              <a:buFont typeface="Arial" charset="0"/>
              <a:buNone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½ Cs</a:t>
            </a:r>
            <a:r>
              <a:rPr lang="en-US" sz="18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</a:t>
            </a:r>
            <a:r>
              <a:rPr lang="en-US" sz="18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½ H</a:t>
            </a:r>
            <a:r>
              <a:rPr lang="en-US" sz="18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</a:t>
            </a:r>
            <a:r>
              <a:rPr lang="en-US" sz="18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  <a:sym typeface="Symbol" pitchFamily="18" charset="2"/>
              </a:rPr>
              <a:t>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CsHSO</a:t>
            </a:r>
            <a:r>
              <a:rPr lang="en-US" sz="1800" baseline="-25000" dirty="0" smtClean="0">
                <a:solidFill>
                  <a:srgbClr val="FF0000"/>
                </a:solidFill>
              </a:rPr>
              <a:t>4</a:t>
            </a:r>
          </a:p>
          <a:p>
            <a:pPr eaLnBrk="1" hangingPunct="1">
              <a:spcBef>
                <a:spcPts val="2400"/>
              </a:spcBef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Physically similar to salts</a:t>
            </a:r>
          </a:p>
          <a:p>
            <a:pPr lvl="1" eaLnBrk="1" hangingPunct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Brittle</a:t>
            </a:r>
          </a:p>
          <a:p>
            <a:pPr lvl="1" eaLnBrk="1" hangingPunct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Water soluble</a:t>
            </a:r>
          </a:p>
          <a:p>
            <a:pPr eaLnBrk="1" hangingPunct="1">
              <a:spcBef>
                <a:spcPts val="2400"/>
              </a:spcBef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Properties</a:t>
            </a:r>
          </a:p>
          <a:p>
            <a:pPr lvl="1" eaLnBrk="1" hangingPunct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proton transport</a:t>
            </a:r>
          </a:p>
          <a:p>
            <a:pPr lvl="1" eaLnBrk="1" hangingPunct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Impermeable</a:t>
            </a:r>
          </a:p>
          <a:p>
            <a:pPr lvl="1" eaLnBrk="1" hangingPunct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Solid state </a:t>
            </a:r>
          </a:p>
          <a:p>
            <a:pPr lvl="1" eaLnBrk="1" hangingPunct="1"/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Superprotonic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eaLnBrk="1" hangingPunct="1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0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88"/>
    </mc:Choice>
    <mc:Fallback xmlns="">
      <p:transition spd="slow" advTm="8868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7"/>
          <p:cNvSpPr>
            <a:spLocks noGrp="1" noChangeArrowheads="1"/>
          </p:cNvSpPr>
          <p:nvPr>
            <p:ph type="body" idx="1"/>
          </p:nvPr>
        </p:nvSpPr>
        <p:spPr>
          <a:xfrm>
            <a:off x="457200" y="1292093"/>
            <a:ext cx="8229600" cy="1831975"/>
          </a:xfrm>
        </p:spPr>
        <p:txBody>
          <a:bodyPr/>
          <a:lstStyle/>
          <a:p>
            <a:pPr eaLnBrk="1" hangingPunct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Structural solid-solid phase transition (order-disorder)</a:t>
            </a:r>
          </a:p>
          <a:p>
            <a:pPr eaLnBrk="1" hangingPunct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Heat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  <a:sym typeface="Symbol" pitchFamily="18" charset="2"/>
              </a:rPr>
              <a:t>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-1000 fold increase in proton conductivity </a:t>
            </a:r>
          </a:p>
          <a:p>
            <a:pPr eaLnBrk="1" hangingPunct="1"/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Superprotonic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 (</a:t>
            </a: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σ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~ 10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Ω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cm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eaLnBrk="1" hangingPunct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Oxy-anions “freely” rotate</a:t>
            </a:r>
          </a:p>
          <a:p>
            <a:pPr eaLnBrk="1" hangingPunct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72" name="AutoShape 2"/>
          <p:cNvSpPr>
            <a:spLocks noChangeArrowheads="1"/>
          </p:cNvSpPr>
          <p:nvPr/>
        </p:nvSpPr>
        <p:spPr bwMode="auto">
          <a:xfrm>
            <a:off x="742950" y="3899864"/>
            <a:ext cx="3092450" cy="24812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000" b="0" i="1">
              <a:solidFill>
                <a:schemeClr val="bg2"/>
              </a:solidFill>
            </a:endParaRPr>
          </a:p>
        </p:txBody>
      </p:sp>
      <p:sp>
        <p:nvSpPr>
          <p:cNvPr id="32773" name="AutoShape 3"/>
          <p:cNvSpPr>
            <a:spLocks noChangeArrowheads="1"/>
          </p:cNvSpPr>
          <p:nvPr/>
        </p:nvSpPr>
        <p:spPr bwMode="auto">
          <a:xfrm>
            <a:off x="5287963" y="3950664"/>
            <a:ext cx="2946400" cy="23955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algn="ctr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000" b="0" i="1">
              <a:solidFill>
                <a:schemeClr val="bg2"/>
              </a:solidFill>
            </a:endParaRP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5267325" y="4247527"/>
            <a:ext cx="2222500" cy="190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2000" b="0" i="1">
              <a:solidFill>
                <a:schemeClr val="bg2"/>
              </a:solidFill>
            </a:endParaRPr>
          </a:p>
        </p:txBody>
      </p:sp>
      <p:pic>
        <p:nvPicPr>
          <p:cNvPr id="327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7" t="19749" r="35571" b="37250"/>
          <a:stretch>
            <a:fillRect/>
          </a:stretch>
        </p:blipFill>
        <p:spPr bwMode="auto">
          <a:xfrm>
            <a:off x="1079500" y="3998289"/>
            <a:ext cx="2570163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6" name="Group 6"/>
          <p:cNvGrpSpPr>
            <a:grpSpLocks/>
          </p:cNvGrpSpPr>
          <p:nvPr/>
        </p:nvGrpSpPr>
        <p:grpSpPr bwMode="auto">
          <a:xfrm>
            <a:off x="5795963" y="4106239"/>
            <a:ext cx="2068512" cy="2001838"/>
            <a:chOff x="1920" y="2784"/>
            <a:chExt cx="960" cy="912"/>
          </a:xfrm>
        </p:grpSpPr>
        <p:pic>
          <p:nvPicPr>
            <p:cNvPr id="3278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46" t="28603" r="32887" b="44835"/>
            <a:stretch>
              <a:fillRect/>
            </a:stretch>
          </p:blipFill>
          <p:spPr bwMode="auto">
            <a:xfrm>
              <a:off x="2209" y="3118"/>
              <a:ext cx="31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6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00" t="27377" r="46642" b="48840"/>
            <a:stretch>
              <a:fillRect/>
            </a:stretch>
          </p:blipFill>
          <p:spPr bwMode="auto">
            <a:xfrm>
              <a:off x="2175" y="3099"/>
              <a:ext cx="33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1" t="50061" r="40245" b="28189"/>
            <a:stretch>
              <a:fillRect/>
            </a:stretch>
          </p:blipFill>
          <p:spPr bwMode="auto">
            <a:xfrm>
              <a:off x="2219" y="3116"/>
              <a:ext cx="3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8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69" t="42056" r="55556" b="29732"/>
            <a:stretch>
              <a:fillRect/>
            </a:stretch>
          </p:blipFill>
          <p:spPr bwMode="auto">
            <a:xfrm>
              <a:off x="2195" y="3115"/>
              <a:ext cx="293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9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31" t="26996" r="28795" b="44011"/>
            <a:stretch>
              <a:fillRect/>
            </a:stretch>
          </p:blipFill>
          <p:spPr bwMode="auto">
            <a:xfrm>
              <a:off x="2220" y="3101"/>
              <a:ext cx="2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0" name="Picture 12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2" t="53000" r="44286" b="35249"/>
            <a:stretch>
              <a:fillRect/>
            </a:stretch>
          </p:blipFill>
          <p:spPr bwMode="auto">
            <a:xfrm>
              <a:off x="2384" y="2964"/>
              <a:ext cx="315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1" name="Picture 13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2" t="53000" r="44286" b="35249"/>
            <a:stretch>
              <a:fillRect/>
            </a:stretch>
          </p:blipFill>
          <p:spPr bwMode="auto">
            <a:xfrm>
              <a:off x="2113" y="3216"/>
              <a:ext cx="28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2" name="Picture 14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2" t="53000" r="44286" b="35249"/>
            <a:stretch>
              <a:fillRect/>
            </a:stretch>
          </p:blipFill>
          <p:spPr bwMode="auto">
            <a:xfrm>
              <a:off x="2589" y="2784"/>
              <a:ext cx="291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3" name="Picture 15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2" t="53000" r="44286" b="35249"/>
            <a:stretch>
              <a:fillRect/>
            </a:stretch>
          </p:blipFill>
          <p:spPr bwMode="auto">
            <a:xfrm>
              <a:off x="1920" y="2964"/>
              <a:ext cx="29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4" name="Picture 16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2" t="53000" r="44286" b="35249"/>
            <a:stretch>
              <a:fillRect/>
            </a:stretch>
          </p:blipFill>
          <p:spPr bwMode="auto">
            <a:xfrm>
              <a:off x="2586" y="3216"/>
              <a:ext cx="294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5" name="Picture 17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2" t="53000" r="44286" b="35249"/>
            <a:stretch>
              <a:fillRect/>
            </a:stretch>
          </p:blipFill>
          <p:spPr bwMode="auto">
            <a:xfrm>
              <a:off x="2112" y="2784"/>
              <a:ext cx="287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6" name="Picture 18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2" t="53000" r="44286" b="35249"/>
            <a:stretch>
              <a:fillRect/>
            </a:stretch>
          </p:blipFill>
          <p:spPr bwMode="auto">
            <a:xfrm>
              <a:off x="2389" y="3427"/>
              <a:ext cx="30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7" name="Picture 19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72" t="53000" r="44286" b="35249"/>
            <a:stretch>
              <a:fillRect/>
            </a:stretch>
          </p:blipFill>
          <p:spPr bwMode="auto">
            <a:xfrm>
              <a:off x="1924" y="3412"/>
              <a:ext cx="287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8" name="Rectangle 20"/>
            <p:cNvSpPr>
              <a:spLocks noChangeAspect="1" noChangeArrowheads="1"/>
            </p:cNvSpPr>
            <p:nvPr/>
          </p:nvSpPr>
          <p:spPr bwMode="auto">
            <a:xfrm>
              <a:off x="2068" y="3104"/>
              <a:ext cx="454" cy="437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8874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eaLnBrk="0" hangingPunct="0"/>
              <a:endParaRPr lang="en-US" sz="2000" b="0" i="1">
                <a:solidFill>
                  <a:schemeClr val="bg2"/>
                </a:solidFill>
              </a:endParaRPr>
            </a:p>
          </p:txBody>
        </p:sp>
        <p:sp>
          <p:nvSpPr>
            <p:cNvPr id="32799" name="AutoShape 21"/>
            <p:cNvSpPr>
              <a:spLocks noChangeArrowheads="1"/>
            </p:cNvSpPr>
            <p:nvPr/>
          </p:nvSpPr>
          <p:spPr bwMode="auto">
            <a:xfrm rot="7521022">
              <a:off x="2145" y="3144"/>
              <a:ext cx="288" cy="240"/>
            </a:xfrm>
            <a:prstGeom prst="curvedUpArrow">
              <a:avLst>
                <a:gd name="adj1" fmla="val 13911"/>
                <a:gd name="adj2" fmla="val 48000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0" hangingPunct="0"/>
              <a:endParaRPr lang="en-US" sz="2000" b="0" i="1">
                <a:solidFill>
                  <a:schemeClr val="bg2"/>
                </a:solidFill>
              </a:endParaRPr>
            </a:p>
          </p:txBody>
        </p:sp>
        <p:pic>
          <p:nvPicPr>
            <p:cNvPr id="32800" name="Picture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63" t="43707" r="48984" b="26172"/>
            <a:stretch>
              <a:fillRect/>
            </a:stretch>
          </p:blipFill>
          <p:spPr bwMode="auto">
            <a:xfrm>
              <a:off x="2208" y="3120"/>
              <a:ext cx="34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7" name="Text Box 23"/>
          <p:cNvSpPr txBox="1">
            <a:spLocks noChangeArrowheads="1"/>
          </p:cNvSpPr>
          <p:nvPr/>
        </p:nvSpPr>
        <p:spPr bwMode="auto">
          <a:xfrm>
            <a:off x="992188" y="4706314"/>
            <a:ext cx="5127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4D4D4D"/>
                </a:solidFill>
              </a:rPr>
              <a:t>Cs</a:t>
            </a:r>
            <a:r>
              <a:rPr lang="en-US" b="0" baseline="30000">
                <a:solidFill>
                  <a:srgbClr val="4D4D4D"/>
                </a:solidFill>
              </a:rPr>
              <a:t>+</a:t>
            </a:r>
          </a:p>
        </p:txBody>
      </p:sp>
      <p:sp>
        <p:nvSpPr>
          <p:cNvPr id="32778" name="Text Box 24"/>
          <p:cNvSpPr txBox="1">
            <a:spLocks noChangeArrowheads="1"/>
          </p:cNvSpPr>
          <p:nvPr/>
        </p:nvSpPr>
        <p:spPr bwMode="auto">
          <a:xfrm>
            <a:off x="774700" y="5823914"/>
            <a:ext cx="71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4D4D4D"/>
                </a:solidFill>
              </a:rPr>
              <a:t>SO</a:t>
            </a:r>
            <a:r>
              <a:rPr lang="en-US" b="0" baseline="-25000">
                <a:solidFill>
                  <a:srgbClr val="4D4D4D"/>
                </a:solidFill>
              </a:rPr>
              <a:t>4</a:t>
            </a:r>
            <a:r>
              <a:rPr lang="en-US" b="0" baseline="30000">
                <a:solidFill>
                  <a:srgbClr val="4D4D4D"/>
                </a:solidFill>
                <a:cs typeface="Times New Roman" pitchFamily="18" charset="0"/>
              </a:rPr>
              <a:t>–2</a:t>
            </a:r>
            <a:endParaRPr lang="en-US" b="0" baseline="30000">
              <a:solidFill>
                <a:srgbClr val="4D4D4D"/>
              </a:solidFill>
            </a:endParaRPr>
          </a:p>
        </p:txBody>
      </p:sp>
      <p:sp>
        <p:nvSpPr>
          <p:cNvPr id="32779" name="Text Box 25"/>
          <p:cNvSpPr txBox="1">
            <a:spLocks noChangeArrowheads="1"/>
          </p:cNvSpPr>
          <p:nvPr/>
        </p:nvSpPr>
        <p:spPr bwMode="auto">
          <a:xfrm>
            <a:off x="1506538" y="5304802"/>
            <a:ext cx="411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4D4D4D"/>
                </a:solidFill>
              </a:rPr>
              <a:t>H</a:t>
            </a:r>
            <a:r>
              <a:rPr lang="en-US" b="0" baseline="30000">
                <a:solidFill>
                  <a:srgbClr val="4D4D4D"/>
                </a:solidFill>
              </a:rPr>
              <a:t>+</a:t>
            </a:r>
          </a:p>
        </p:txBody>
      </p:sp>
      <p:sp>
        <p:nvSpPr>
          <p:cNvPr id="32780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Superprotonic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</a:rPr>
              <a:t> Phase Transitions</a:t>
            </a:r>
          </a:p>
        </p:txBody>
      </p:sp>
      <p:sp>
        <p:nvSpPr>
          <p:cNvPr id="32781" name="Text Box 28"/>
          <p:cNvSpPr txBox="1">
            <a:spLocks noChangeArrowheads="1"/>
          </p:cNvSpPr>
          <p:nvPr/>
        </p:nvSpPr>
        <p:spPr bwMode="auto">
          <a:xfrm>
            <a:off x="992188" y="3133102"/>
            <a:ext cx="25130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b="0" dirty="0">
                <a:solidFill>
                  <a:srgbClr val="292929"/>
                </a:solidFill>
                <a:latin typeface="Century Gothic" panose="020B0502020202020204" pitchFamily="34" charset="0"/>
                <a:cs typeface="Arial" charset="0"/>
              </a:rPr>
              <a:t>Ordered</a:t>
            </a:r>
          </a:p>
          <a:p>
            <a:pPr algn="ctr" eaLnBrk="1" hangingPunct="1"/>
            <a:r>
              <a:rPr lang="en-US" sz="2000" b="0" dirty="0">
                <a:solidFill>
                  <a:srgbClr val="4D4D4D"/>
                </a:solidFill>
                <a:latin typeface="Century Gothic" panose="020B0502020202020204" pitchFamily="34" charset="0"/>
                <a:cs typeface="Arial" charset="0"/>
              </a:rPr>
              <a:t>Normal Structure</a:t>
            </a:r>
          </a:p>
        </p:txBody>
      </p:sp>
      <p:sp>
        <p:nvSpPr>
          <p:cNvPr id="32782" name="Text Box 29"/>
          <p:cNvSpPr txBox="1">
            <a:spLocks noChangeArrowheads="1"/>
          </p:cNvSpPr>
          <p:nvPr/>
        </p:nvSpPr>
        <p:spPr bwMode="auto">
          <a:xfrm>
            <a:off x="5500453" y="3124068"/>
            <a:ext cx="25130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b="0" dirty="0">
                <a:solidFill>
                  <a:srgbClr val="292929"/>
                </a:solidFill>
                <a:latin typeface="Century Gothic" panose="020B0502020202020204" pitchFamily="34" charset="0"/>
                <a:cs typeface="Arial" charset="0"/>
              </a:rPr>
              <a:t>Disordered</a:t>
            </a:r>
          </a:p>
          <a:p>
            <a:pPr algn="ctr" eaLnBrk="1" hangingPunct="1"/>
            <a:r>
              <a:rPr lang="en-US" sz="2000" b="0" dirty="0" err="1">
                <a:solidFill>
                  <a:schemeClr val="hlink"/>
                </a:solidFill>
                <a:latin typeface="Century Gothic" panose="020B0502020202020204" pitchFamily="34" charset="0"/>
                <a:cs typeface="Arial" charset="0"/>
              </a:rPr>
              <a:t>Superprotonic</a:t>
            </a:r>
            <a:endParaRPr lang="en-US" sz="2000" b="0" dirty="0">
              <a:solidFill>
                <a:schemeClr val="hlink"/>
              </a:solidFill>
              <a:latin typeface="Century Gothic" panose="020B0502020202020204" pitchFamily="34" charset="0"/>
              <a:cs typeface="Arial" charset="0"/>
            </a:endParaRPr>
          </a:p>
        </p:txBody>
      </p:sp>
      <p:sp>
        <p:nvSpPr>
          <p:cNvPr id="32783" name="AutoShape 30"/>
          <p:cNvSpPr>
            <a:spLocks noChangeArrowheads="1"/>
          </p:cNvSpPr>
          <p:nvPr/>
        </p:nvSpPr>
        <p:spPr bwMode="auto">
          <a:xfrm>
            <a:off x="4017963" y="4479302"/>
            <a:ext cx="1007126" cy="1074737"/>
          </a:xfrm>
          <a:prstGeom prst="rightArrow">
            <a:avLst>
              <a:gd name="adj1" fmla="val 50000"/>
              <a:gd name="adj2" fmla="val 30675"/>
            </a:avLst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2000" b="0" i="1">
              <a:solidFill>
                <a:schemeClr val="bg2"/>
              </a:solidFill>
            </a:endParaRPr>
          </a:p>
        </p:txBody>
      </p:sp>
      <p:sp>
        <p:nvSpPr>
          <p:cNvPr id="32784" name="Text Box 31"/>
          <p:cNvSpPr txBox="1">
            <a:spLocks noChangeArrowheads="1"/>
          </p:cNvSpPr>
          <p:nvPr/>
        </p:nvSpPr>
        <p:spPr bwMode="auto">
          <a:xfrm flipH="1">
            <a:off x="3794125" y="4798331"/>
            <a:ext cx="1098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0" dirty="0">
                <a:solidFill>
                  <a:srgbClr val="FF3300"/>
                </a:solidFill>
              </a:rPr>
              <a:t>heat</a:t>
            </a:r>
          </a:p>
        </p:txBody>
      </p:sp>
    </p:spTree>
    <p:extLst>
      <p:ext uri="{BB962C8B-B14F-4D97-AF65-F5344CB8AC3E}">
        <p14:creationId xmlns:p14="http://schemas.microsoft.com/office/powerpoint/2010/main" val="171378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41"/>
    </mc:Choice>
    <mc:Fallback xmlns="">
      <p:transition spd="slow" advTm="6984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Gray Slides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7F7F7F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ARPA-E 2011 Official PPT Template</Template>
  <TotalTime>11958</TotalTime>
  <Words>1169</Words>
  <Application>Microsoft Office PowerPoint</Application>
  <PresentationFormat>On-screen Show (4:3)</PresentationFormat>
  <Paragraphs>343</Paragraphs>
  <Slides>30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ＭＳ Ｐゴシック</vt:lpstr>
      <vt:lpstr>Arial</vt:lpstr>
      <vt:lpstr>Arial Black</vt:lpstr>
      <vt:lpstr>Century Gothic</vt:lpstr>
      <vt:lpstr>Comic Sans MS</vt:lpstr>
      <vt:lpstr>Perpetua</vt:lpstr>
      <vt:lpstr>Symbol</vt:lpstr>
      <vt:lpstr>Times New Roman</vt:lpstr>
      <vt:lpstr>Wingdings</vt:lpstr>
      <vt:lpstr>ZapfChancery</vt:lpstr>
      <vt:lpstr>Blue Slides</vt:lpstr>
      <vt:lpstr>Gray Slides</vt:lpstr>
      <vt:lpstr>Graph</vt:lpstr>
      <vt:lpstr>So you want to start a company</vt:lpstr>
      <vt:lpstr>my story</vt:lpstr>
      <vt:lpstr>been there</vt:lpstr>
      <vt:lpstr>Surest sign to an unsuccessful start-up is winning a business plan competition</vt:lpstr>
      <vt:lpstr>Fuel Cells     what is a fuel cell?</vt:lpstr>
      <vt:lpstr>History of Fuel Cells more than 150 years and no mass adoption</vt:lpstr>
      <vt:lpstr>2004, discovered solid acid fuel cells   first new type of fuel cell in 50 years</vt:lpstr>
      <vt:lpstr>What is a solid acid?</vt:lpstr>
      <vt:lpstr>Superprotonic Phase Transitions</vt:lpstr>
      <vt:lpstr>Proton Transport Mechanism  (Grotthuss Mechanism)</vt:lpstr>
      <vt:lpstr>A New Class of Fuel Cells</vt:lpstr>
      <vt:lpstr>We’re gonna be rich!</vt:lpstr>
      <vt:lpstr>Begging the government for money</vt:lpstr>
      <vt:lpstr>The Technology Valley of Death venture capital, the only game in town </vt:lpstr>
      <vt:lpstr>We need a CEO</vt:lpstr>
      <vt:lpstr>Getting venture capital (VC)  to Sand Hill Road </vt:lpstr>
      <vt:lpstr>Jun 2004, after nearly 100 pitches &amp; 3 months   we finally close our Series A ($4.5MM) </vt:lpstr>
      <vt:lpstr>We build a fantastic team  original Superprotonic Team </vt:lpstr>
      <vt:lpstr>We build a laboratory   …money is flyin’ out the window</vt:lpstr>
      <vt:lpstr>Workin’ hard typical weeks ~ 100 hours </vt:lpstr>
      <vt:lpstr>15 min of fame</vt:lpstr>
      <vt:lpstr>Dec 2006, we’re out of cash   time to raise more money</vt:lpstr>
      <vt:lpstr>Jun 2007, we close Series B ($15MM)    …and they axed our CEO </vt:lpstr>
      <vt:lpstr>2008, decision to ramp up for manufacturing   …are we ready???</vt:lpstr>
      <vt:lpstr>2008 New Superprotonic Team</vt:lpstr>
      <vt:lpstr>Rapid Technological Development</vt:lpstr>
      <vt:lpstr>2009 Economic Crisis</vt:lpstr>
      <vt:lpstr>Dane’s Top Ten  words of advice about starting a company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matt dombro</dc:creator>
  <cp:lastModifiedBy>Dane Boysen</cp:lastModifiedBy>
  <cp:revision>738</cp:revision>
  <cp:lastPrinted>2012-04-20T17:08:23Z</cp:lastPrinted>
  <dcterms:created xsi:type="dcterms:W3CDTF">2012-02-08T02:30:14Z</dcterms:created>
  <dcterms:modified xsi:type="dcterms:W3CDTF">2016-01-07T15:05:26Z</dcterms:modified>
  <cp:contentStatus>Final Approved 01/2011</cp:contentStatus>
</cp:coreProperties>
</file>